
<file path=[Content_Types].xml><?xml version="1.0" encoding="utf-8"?>
<Types xmlns="http://schemas.openxmlformats.org/package/2006/content-types">
  <Default Extension="crdownload"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8" r:id="rId4"/>
    <p:sldId id="259" r:id="rId5"/>
    <p:sldId id="283" r:id="rId6"/>
    <p:sldId id="284" r:id="rId7"/>
    <p:sldId id="260" r:id="rId8"/>
    <p:sldId id="261" r:id="rId9"/>
    <p:sldId id="285" r:id="rId10"/>
    <p:sldId id="262" r:id="rId11"/>
    <p:sldId id="263" r:id="rId12"/>
    <p:sldId id="264" r:id="rId13"/>
    <p:sldId id="265" r:id="rId14"/>
    <p:sldId id="266" r:id="rId15"/>
    <p:sldId id="268" r:id="rId16"/>
    <p:sldId id="269" r:id="rId17"/>
    <p:sldId id="270" r:id="rId18"/>
    <p:sldId id="286" r:id="rId19"/>
    <p:sldId id="271" r:id="rId20"/>
    <p:sldId id="272" r:id="rId21"/>
    <p:sldId id="287" r:id="rId22"/>
    <p:sldId id="288" r:id="rId23"/>
    <p:sldId id="273" r:id="rId24"/>
    <p:sldId id="274" r:id="rId25"/>
    <p:sldId id="282" r:id="rId26"/>
    <p:sldId id="275" r:id="rId27"/>
    <p:sldId id="276" r:id="rId28"/>
    <p:sldId id="277" r:id="rId2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raziano Mammini" initials="GM" lastIdx="1" clrIdx="0">
    <p:extLst>
      <p:ext uri="{19B8F6BF-5375-455C-9EA6-DF929625EA0E}">
        <p15:presenceInfo xmlns:p15="http://schemas.microsoft.com/office/powerpoint/2012/main" userId="3a503f51d5d8e58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4" d="100"/>
          <a:sy n="104" d="100"/>
        </p:scale>
        <p:origin x="870"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aziano Mammini" userId="3a503f51d5d8e585" providerId="LiveId" clId="{9D2E3D81-6D70-4953-B2E8-7E812283F1BE}"/>
    <pc:docChg chg="undo custSel modSld">
      <pc:chgData name="Graziano Mammini" userId="3a503f51d5d8e585" providerId="LiveId" clId="{9D2E3D81-6D70-4953-B2E8-7E812283F1BE}" dt="2025-09-18T18:05:59.109" v="370" actId="20577"/>
      <pc:docMkLst>
        <pc:docMk/>
      </pc:docMkLst>
      <pc:sldChg chg="modSp mod modTransition">
        <pc:chgData name="Graziano Mammini" userId="3a503f51d5d8e585" providerId="LiveId" clId="{9D2E3D81-6D70-4953-B2E8-7E812283F1BE}" dt="2025-09-17T16:15:59.939" v="134" actId="20577"/>
        <pc:sldMkLst>
          <pc:docMk/>
          <pc:sldMk cId="303366338" sldId="256"/>
        </pc:sldMkLst>
        <pc:spChg chg="mod">
          <ac:chgData name="Graziano Mammini" userId="3a503f51d5d8e585" providerId="LiveId" clId="{9D2E3D81-6D70-4953-B2E8-7E812283F1BE}" dt="2025-09-17T16:15:59.939" v="134" actId="20577"/>
          <ac:spMkLst>
            <pc:docMk/>
            <pc:sldMk cId="303366338" sldId="256"/>
            <ac:spMk id="2" creationId="{8368C63B-C4B5-CFDF-5BFD-454E9F12D618}"/>
          </ac:spMkLst>
        </pc:spChg>
      </pc:sldChg>
      <pc:sldChg chg="modSp mod">
        <pc:chgData name="Graziano Mammini" userId="3a503f51d5d8e585" providerId="LiveId" clId="{9D2E3D81-6D70-4953-B2E8-7E812283F1BE}" dt="2025-09-17T16:16:33.305" v="137" actId="123"/>
        <pc:sldMkLst>
          <pc:docMk/>
          <pc:sldMk cId="2513507840" sldId="257"/>
        </pc:sldMkLst>
        <pc:spChg chg="mod">
          <ac:chgData name="Graziano Mammini" userId="3a503f51d5d8e585" providerId="LiveId" clId="{9D2E3D81-6D70-4953-B2E8-7E812283F1BE}" dt="2025-09-17T16:16:33.305" v="137" actId="123"/>
          <ac:spMkLst>
            <pc:docMk/>
            <pc:sldMk cId="2513507840" sldId="257"/>
            <ac:spMk id="7" creationId="{BA7E897C-68ED-3A2C-1AC6-6BD4A0052964}"/>
          </ac:spMkLst>
        </pc:spChg>
      </pc:sldChg>
      <pc:sldChg chg="modSp mod">
        <pc:chgData name="Graziano Mammini" userId="3a503f51d5d8e585" providerId="LiveId" clId="{9D2E3D81-6D70-4953-B2E8-7E812283F1BE}" dt="2025-09-17T16:18:28.459" v="139" actId="122"/>
        <pc:sldMkLst>
          <pc:docMk/>
          <pc:sldMk cId="4172097305" sldId="258"/>
        </pc:sldMkLst>
        <pc:spChg chg="mod">
          <ac:chgData name="Graziano Mammini" userId="3a503f51d5d8e585" providerId="LiveId" clId="{9D2E3D81-6D70-4953-B2E8-7E812283F1BE}" dt="2025-09-17T16:18:28.459" v="139" actId="122"/>
          <ac:spMkLst>
            <pc:docMk/>
            <pc:sldMk cId="4172097305" sldId="258"/>
            <ac:spMk id="2" creationId="{7E801258-8373-0EC2-C28E-CE1BF93D3310}"/>
          </ac:spMkLst>
        </pc:spChg>
      </pc:sldChg>
      <pc:sldChg chg="modSp mod">
        <pc:chgData name="Graziano Mammini" userId="3a503f51d5d8e585" providerId="LiveId" clId="{9D2E3D81-6D70-4953-B2E8-7E812283F1BE}" dt="2025-09-17T16:22:37.506" v="195" actId="20577"/>
        <pc:sldMkLst>
          <pc:docMk/>
          <pc:sldMk cId="1795011455" sldId="259"/>
        </pc:sldMkLst>
        <pc:spChg chg="mod">
          <ac:chgData name="Graziano Mammini" userId="3a503f51d5d8e585" providerId="LiveId" clId="{9D2E3D81-6D70-4953-B2E8-7E812283F1BE}" dt="2025-09-17T16:22:37.506" v="195" actId="20577"/>
          <ac:spMkLst>
            <pc:docMk/>
            <pc:sldMk cId="1795011455" sldId="259"/>
            <ac:spMk id="3" creationId="{BBE163C9-3C20-9AC0-6FCB-02F453C7B03E}"/>
          </ac:spMkLst>
        </pc:spChg>
      </pc:sldChg>
      <pc:sldChg chg="modSp mod">
        <pc:chgData name="Graziano Mammini" userId="3a503f51d5d8e585" providerId="LiveId" clId="{9D2E3D81-6D70-4953-B2E8-7E812283F1BE}" dt="2025-09-17T16:25:34.047" v="204" actId="20577"/>
        <pc:sldMkLst>
          <pc:docMk/>
          <pc:sldMk cId="3724962309" sldId="261"/>
        </pc:sldMkLst>
        <pc:spChg chg="mod">
          <ac:chgData name="Graziano Mammini" userId="3a503f51d5d8e585" providerId="LiveId" clId="{9D2E3D81-6D70-4953-B2E8-7E812283F1BE}" dt="2025-09-17T16:25:34.047" v="204" actId="20577"/>
          <ac:spMkLst>
            <pc:docMk/>
            <pc:sldMk cId="3724962309" sldId="261"/>
            <ac:spMk id="2" creationId="{1A06FAA2-1E55-77A0-2B49-F47D0CC6486D}"/>
          </ac:spMkLst>
        </pc:spChg>
      </pc:sldChg>
      <pc:sldChg chg="modSp mod">
        <pc:chgData name="Graziano Mammini" userId="3a503f51d5d8e585" providerId="LiveId" clId="{9D2E3D81-6D70-4953-B2E8-7E812283F1BE}" dt="2025-09-17T16:28:04.844" v="219" actId="20577"/>
        <pc:sldMkLst>
          <pc:docMk/>
          <pc:sldMk cId="4274664248" sldId="263"/>
        </pc:sldMkLst>
        <pc:spChg chg="mod">
          <ac:chgData name="Graziano Mammini" userId="3a503f51d5d8e585" providerId="LiveId" clId="{9D2E3D81-6D70-4953-B2E8-7E812283F1BE}" dt="2025-09-17T16:28:04.844" v="219" actId="20577"/>
          <ac:spMkLst>
            <pc:docMk/>
            <pc:sldMk cId="4274664248" sldId="263"/>
            <ac:spMk id="2" creationId="{8E5F6F66-1F2E-32B6-EEBB-F16C97ED0FDD}"/>
          </ac:spMkLst>
        </pc:spChg>
      </pc:sldChg>
      <pc:sldChg chg="addSp modSp mod">
        <pc:chgData name="Graziano Mammini" userId="3a503f51d5d8e585" providerId="LiveId" clId="{9D2E3D81-6D70-4953-B2E8-7E812283F1BE}" dt="2025-09-17T16:31:17.540" v="231" actId="1076"/>
        <pc:sldMkLst>
          <pc:docMk/>
          <pc:sldMk cId="4191946601" sldId="265"/>
        </pc:sldMkLst>
        <pc:spChg chg="mod">
          <ac:chgData name="Graziano Mammini" userId="3a503f51d5d8e585" providerId="LiveId" clId="{9D2E3D81-6D70-4953-B2E8-7E812283F1BE}" dt="2025-09-17T16:29:50.623" v="225" actId="20577"/>
          <ac:spMkLst>
            <pc:docMk/>
            <pc:sldMk cId="4191946601" sldId="265"/>
            <ac:spMk id="2" creationId="{61A164DA-14F5-CD9B-6381-B258E9C86440}"/>
          </ac:spMkLst>
        </pc:spChg>
        <pc:spChg chg="add mod">
          <ac:chgData name="Graziano Mammini" userId="3a503f51d5d8e585" providerId="LiveId" clId="{9D2E3D81-6D70-4953-B2E8-7E812283F1BE}" dt="2025-09-17T16:31:17.540" v="231" actId="1076"/>
          <ac:spMkLst>
            <pc:docMk/>
            <pc:sldMk cId="4191946601" sldId="265"/>
            <ac:spMk id="4" creationId="{DF746EC4-DC7F-E3B3-8A23-BF674EBF3D5C}"/>
          </ac:spMkLst>
        </pc:spChg>
        <pc:picChg chg="mod">
          <ac:chgData name="Graziano Mammini" userId="3a503f51d5d8e585" providerId="LiveId" clId="{9D2E3D81-6D70-4953-B2E8-7E812283F1BE}" dt="2025-09-17T16:30:39.503" v="228" actId="1076"/>
          <ac:picMkLst>
            <pc:docMk/>
            <pc:sldMk cId="4191946601" sldId="265"/>
            <ac:picMk id="3074" creationId="{A4D29C8C-9F2B-9D73-F8E9-25A0B3C8362E}"/>
          </ac:picMkLst>
        </pc:picChg>
      </pc:sldChg>
      <pc:sldChg chg="addSp delSp modSp mod">
        <pc:chgData name="Graziano Mammini" userId="3a503f51d5d8e585" providerId="LiveId" clId="{9D2E3D81-6D70-4953-B2E8-7E812283F1BE}" dt="2025-09-18T18:05:59.109" v="370" actId="20577"/>
        <pc:sldMkLst>
          <pc:docMk/>
          <pc:sldMk cId="1161999377" sldId="268"/>
        </pc:sldMkLst>
        <pc:spChg chg="mod">
          <ac:chgData name="Graziano Mammini" userId="3a503f51d5d8e585" providerId="LiveId" clId="{9D2E3D81-6D70-4953-B2E8-7E812283F1BE}" dt="2025-09-18T17:26:58.130" v="304" actId="20577"/>
          <ac:spMkLst>
            <pc:docMk/>
            <pc:sldMk cId="1161999377" sldId="268"/>
            <ac:spMk id="2" creationId="{494E0DAD-E91D-4610-3DD3-CBEFCE0AA28D}"/>
          </ac:spMkLst>
        </pc:spChg>
        <pc:spChg chg="add del">
          <ac:chgData name="Graziano Mammini" userId="3a503f51d5d8e585" providerId="LiveId" clId="{9D2E3D81-6D70-4953-B2E8-7E812283F1BE}" dt="2025-09-18T17:56:39.210" v="333" actId="22"/>
          <ac:spMkLst>
            <pc:docMk/>
            <pc:sldMk cId="1161999377" sldId="268"/>
            <ac:spMk id="9" creationId="{9719AC7C-936B-4676-1003-4154423D28E3}"/>
          </ac:spMkLst>
        </pc:spChg>
        <pc:graphicFrameChg chg="add mod modGraphic">
          <ac:chgData name="Graziano Mammini" userId="3a503f51d5d8e585" providerId="LiveId" clId="{9D2E3D81-6D70-4953-B2E8-7E812283F1BE}" dt="2025-09-18T18:05:59.109" v="370" actId="20577"/>
          <ac:graphicFrameMkLst>
            <pc:docMk/>
            <pc:sldMk cId="1161999377" sldId="268"/>
            <ac:graphicFrameMk id="6" creationId="{28393D3A-B740-1563-3AED-5FA37FD5107F}"/>
          </ac:graphicFrameMkLst>
        </pc:graphicFrameChg>
        <pc:graphicFrameChg chg="add mod modGraphic">
          <ac:chgData name="Graziano Mammini" userId="3a503f51d5d8e585" providerId="LiveId" clId="{9D2E3D81-6D70-4953-B2E8-7E812283F1BE}" dt="2025-09-18T18:00:48.170" v="366" actId="207"/>
          <ac:graphicFrameMkLst>
            <pc:docMk/>
            <pc:sldMk cId="1161999377" sldId="268"/>
            <ac:graphicFrameMk id="7" creationId="{6A37D538-B7F0-3318-0C0D-9CF262D99A46}"/>
          </ac:graphicFrameMkLst>
        </pc:graphicFrameChg>
        <pc:picChg chg="mod">
          <ac:chgData name="Graziano Mammini" userId="3a503f51d5d8e585" providerId="LiveId" clId="{9D2E3D81-6D70-4953-B2E8-7E812283F1BE}" dt="2025-09-18T16:00:57.507" v="252" actId="1076"/>
          <ac:picMkLst>
            <pc:docMk/>
            <pc:sldMk cId="1161999377" sldId="268"/>
            <ac:picMk id="4" creationId="{2DF002EB-A08D-F7D9-494F-CEC88689C974}"/>
          </ac:picMkLst>
        </pc:picChg>
        <pc:picChg chg="add mod">
          <ac:chgData name="Graziano Mammini" userId="3a503f51d5d8e585" providerId="LiveId" clId="{9D2E3D81-6D70-4953-B2E8-7E812283F1BE}" dt="2025-09-18T17:58:43.746" v="358" actId="1076"/>
          <ac:picMkLst>
            <pc:docMk/>
            <pc:sldMk cId="1161999377" sldId="268"/>
            <ac:picMk id="5" creationId="{2798A27F-7FB0-FD32-675B-27FB3A07664B}"/>
          </ac:picMkLst>
        </pc:picChg>
      </pc:sldChg>
      <pc:sldChg chg="modSp mod">
        <pc:chgData name="Graziano Mammini" userId="3a503f51d5d8e585" providerId="LiveId" clId="{9D2E3D81-6D70-4953-B2E8-7E812283F1BE}" dt="2025-09-17T16:36:44.251" v="234" actId="20577"/>
        <pc:sldMkLst>
          <pc:docMk/>
          <pc:sldMk cId="2538605857" sldId="270"/>
        </pc:sldMkLst>
        <pc:spChg chg="mod">
          <ac:chgData name="Graziano Mammini" userId="3a503f51d5d8e585" providerId="LiveId" clId="{9D2E3D81-6D70-4953-B2E8-7E812283F1BE}" dt="2025-09-17T16:36:44.251" v="234" actId="20577"/>
          <ac:spMkLst>
            <pc:docMk/>
            <pc:sldMk cId="2538605857" sldId="270"/>
            <ac:spMk id="8" creationId="{976FD3C8-034A-0A6C-339C-2F6B3AB36579}"/>
          </ac:spMkLst>
        </pc:spChg>
      </pc:sldChg>
      <pc:sldChg chg="modSp mod">
        <pc:chgData name="Graziano Mammini" userId="3a503f51d5d8e585" providerId="LiveId" clId="{9D2E3D81-6D70-4953-B2E8-7E812283F1BE}" dt="2025-09-17T16:39:01.321" v="235" actId="108"/>
        <pc:sldMkLst>
          <pc:docMk/>
          <pc:sldMk cId="2038175945" sldId="274"/>
        </pc:sldMkLst>
        <pc:spChg chg="mod">
          <ac:chgData name="Graziano Mammini" userId="3a503f51d5d8e585" providerId="LiveId" clId="{9D2E3D81-6D70-4953-B2E8-7E812283F1BE}" dt="2025-09-17T16:39:01.321" v="235" actId="108"/>
          <ac:spMkLst>
            <pc:docMk/>
            <pc:sldMk cId="2038175945" sldId="274"/>
            <ac:spMk id="5" creationId="{C4ACC4F7-4940-C246-7FAC-B2F44767D1AB}"/>
          </ac:spMkLst>
        </pc:spChg>
      </pc:sldChg>
      <pc:sldChg chg="addSp delSp modSp mod">
        <pc:chgData name="Graziano Mammini" userId="3a503f51d5d8e585" providerId="LiveId" clId="{9D2E3D81-6D70-4953-B2E8-7E812283F1BE}" dt="2025-09-18T09:09:36.327" v="250" actId="208"/>
        <pc:sldMkLst>
          <pc:docMk/>
          <pc:sldMk cId="496184626" sldId="275"/>
        </pc:sldMkLst>
        <pc:picChg chg="del">
          <ac:chgData name="Graziano Mammini" userId="3a503f51d5d8e585" providerId="LiveId" clId="{9D2E3D81-6D70-4953-B2E8-7E812283F1BE}" dt="2025-09-18T09:09:02.854" v="244" actId="478"/>
          <ac:picMkLst>
            <pc:docMk/>
            <pc:sldMk cId="496184626" sldId="275"/>
            <ac:picMk id="4" creationId="{31EDCC82-5C8C-1EFA-0D78-84EF2E4DBB3C}"/>
          </ac:picMkLst>
        </pc:picChg>
        <pc:picChg chg="add mod">
          <ac:chgData name="Graziano Mammini" userId="3a503f51d5d8e585" providerId="LiveId" clId="{9D2E3D81-6D70-4953-B2E8-7E812283F1BE}" dt="2025-09-18T09:09:36.327" v="250" actId="208"/>
          <ac:picMkLst>
            <pc:docMk/>
            <pc:sldMk cId="496184626" sldId="275"/>
            <ac:picMk id="7" creationId="{5BEE99EC-E5F8-CFE0-EFC6-20C90FBB6561}"/>
          </ac:picMkLst>
        </pc:picChg>
      </pc:sldChg>
      <pc:sldChg chg="modSp mod">
        <pc:chgData name="Graziano Mammini" userId="3a503f51d5d8e585" providerId="LiveId" clId="{9D2E3D81-6D70-4953-B2E8-7E812283F1BE}" dt="2025-09-17T16:43:04.736" v="242" actId="20577"/>
        <pc:sldMkLst>
          <pc:docMk/>
          <pc:sldMk cId="4008383240" sldId="276"/>
        </pc:sldMkLst>
        <pc:graphicFrameChg chg="modGraphic">
          <ac:chgData name="Graziano Mammini" userId="3a503f51d5d8e585" providerId="LiveId" clId="{9D2E3D81-6D70-4953-B2E8-7E812283F1BE}" dt="2025-09-17T16:43:04.736" v="242" actId="20577"/>
          <ac:graphicFrameMkLst>
            <pc:docMk/>
            <pc:sldMk cId="4008383240" sldId="276"/>
            <ac:graphicFrameMk id="5" creationId="{ED3CB287-9382-8240-13C8-0E36822E9738}"/>
          </ac:graphicFrameMkLst>
        </pc:graphicFrameChg>
      </pc:sldChg>
      <pc:sldChg chg="modSp mod">
        <pc:chgData name="Graziano Mammini" userId="3a503f51d5d8e585" providerId="LiveId" clId="{9D2E3D81-6D70-4953-B2E8-7E812283F1BE}" dt="2025-09-17T16:40:14.155" v="237" actId="14100"/>
        <pc:sldMkLst>
          <pc:docMk/>
          <pc:sldMk cId="2532015116" sldId="282"/>
        </pc:sldMkLst>
        <pc:spChg chg="mod">
          <ac:chgData name="Graziano Mammini" userId="3a503f51d5d8e585" providerId="LiveId" clId="{9D2E3D81-6D70-4953-B2E8-7E812283F1BE}" dt="2025-09-17T16:40:14.155" v="237" actId="14100"/>
          <ac:spMkLst>
            <pc:docMk/>
            <pc:sldMk cId="2532015116" sldId="282"/>
            <ac:spMk id="10" creationId="{FC77776F-974D-8C37-DAA4-C65CA52E0EE5}"/>
          </ac:spMkLst>
        </pc:spChg>
      </pc:sldChg>
      <pc:sldChg chg="modSp mod">
        <pc:chgData name="Graziano Mammini" userId="3a503f51d5d8e585" providerId="LiveId" clId="{9D2E3D81-6D70-4953-B2E8-7E812283F1BE}" dt="2025-09-17T16:24:29.645" v="202" actId="20577"/>
        <pc:sldMkLst>
          <pc:docMk/>
          <pc:sldMk cId="918298928" sldId="284"/>
        </pc:sldMkLst>
        <pc:spChg chg="mod">
          <ac:chgData name="Graziano Mammini" userId="3a503f51d5d8e585" providerId="LiveId" clId="{9D2E3D81-6D70-4953-B2E8-7E812283F1BE}" dt="2025-09-17T16:24:29.645" v="202" actId="20577"/>
          <ac:spMkLst>
            <pc:docMk/>
            <pc:sldMk cId="918298928" sldId="284"/>
            <ac:spMk id="3" creationId="{1B300A0F-BFDB-BEC7-3EED-ADF48DE051B3}"/>
          </ac:spMkLst>
        </pc:spChg>
      </pc:sldChg>
      <pc:sldChg chg="modSp mod">
        <pc:chgData name="Graziano Mammini" userId="3a503f51d5d8e585" providerId="LiveId" clId="{9D2E3D81-6D70-4953-B2E8-7E812283F1BE}" dt="2025-09-17T16:27:03.380" v="205" actId="1076"/>
        <pc:sldMkLst>
          <pc:docMk/>
          <pc:sldMk cId="2230045687" sldId="285"/>
        </pc:sldMkLst>
        <pc:spChg chg="mod">
          <ac:chgData name="Graziano Mammini" userId="3a503f51d5d8e585" providerId="LiveId" clId="{9D2E3D81-6D70-4953-B2E8-7E812283F1BE}" dt="2025-09-17T11:45:10.172" v="0" actId="1076"/>
          <ac:spMkLst>
            <pc:docMk/>
            <pc:sldMk cId="2230045687" sldId="285"/>
            <ac:spMk id="2" creationId="{49B20EB9-5D1A-D694-3F73-2F8C9C03AAC1}"/>
          </ac:spMkLst>
        </pc:spChg>
        <pc:spChg chg="mod">
          <ac:chgData name="Graziano Mammini" userId="3a503f51d5d8e585" providerId="LiveId" clId="{9D2E3D81-6D70-4953-B2E8-7E812283F1BE}" dt="2025-09-17T16:27:03.380" v="205" actId="1076"/>
          <ac:spMkLst>
            <pc:docMk/>
            <pc:sldMk cId="2230045687" sldId="285"/>
            <ac:spMk id="4" creationId="{84029054-85A7-F980-0D86-234C306CD05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9B6BBF-147A-4279-A8BE-95D711103D5B}" type="datetimeFigureOut">
              <a:rPr lang="it-IT" smtClean="0"/>
              <a:t>18/09/2025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9E7470-2DB6-4CEF-9279-C0833949FC36}" type="slidenum">
              <a:rPr lang="it-IT" smtClean="0"/>
              <a:t>‹N›</a:t>
            </a:fld>
            <a:endParaRPr lang="it-IT"/>
          </a:p>
        </p:txBody>
      </p:sp>
    </p:spTree>
    <p:extLst>
      <p:ext uri="{BB962C8B-B14F-4D97-AF65-F5344CB8AC3E}">
        <p14:creationId xmlns:p14="http://schemas.microsoft.com/office/powerpoint/2010/main" val="3036926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A9E7470-2DB6-4CEF-9279-C0833949FC36}" type="slidenum">
              <a:rPr lang="it-IT" smtClean="0"/>
              <a:t>4</a:t>
            </a:fld>
            <a:endParaRPr lang="it-IT"/>
          </a:p>
        </p:txBody>
      </p:sp>
    </p:spTree>
    <p:extLst>
      <p:ext uri="{BB962C8B-B14F-4D97-AF65-F5344CB8AC3E}">
        <p14:creationId xmlns:p14="http://schemas.microsoft.com/office/powerpoint/2010/main" val="1683163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A9E7470-2DB6-4CEF-9279-C0833949FC36}" type="slidenum">
              <a:rPr lang="it-IT" smtClean="0"/>
              <a:t>19</a:t>
            </a:fld>
            <a:endParaRPr lang="it-IT"/>
          </a:p>
        </p:txBody>
      </p:sp>
    </p:spTree>
    <p:extLst>
      <p:ext uri="{BB962C8B-B14F-4D97-AF65-F5344CB8AC3E}">
        <p14:creationId xmlns:p14="http://schemas.microsoft.com/office/powerpoint/2010/main" val="1627979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A9E7470-2DB6-4CEF-9279-C0833949FC36}" type="slidenum">
              <a:rPr lang="it-IT" smtClean="0"/>
              <a:t>20</a:t>
            </a:fld>
            <a:endParaRPr lang="it-IT"/>
          </a:p>
        </p:txBody>
      </p:sp>
    </p:spTree>
    <p:extLst>
      <p:ext uri="{BB962C8B-B14F-4D97-AF65-F5344CB8AC3E}">
        <p14:creationId xmlns:p14="http://schemas.microsoft.com/office/powerpoint/2010/main" val="2582329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D90E662-07E8-C83E-43B2-B2118514F293}"/>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4FD284A2-8926-BE77-3564-F5FF9D2823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69818344-B4DD-D041-123D-E215833842F1}"/>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5" name="Segnaposto piè di pagina 4">
            <a:extLst>
              <a:ext uri="{FF2B5EF4-FFF2-40B4-BE49-F238E27FC236}">
                <a16:creationId xmlns:a16="http://schemas.microsoft.com/office/drawing/2014/main" id="{EFDFD500-2C17-B410-5CF2-B8F5B1864AB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3FD0505-5156-2AE9-42BD-498BD2FE6397}"/>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3415716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5BD858F-B38D-F07A-6B04-BF36FDBB56BC}"/>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18CEE7BD-AEA7-9939-7BDD-31279B65723E}"/>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24B872F-F989-6986-FB04-D37D902AFD71}"/>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5" name="Segnaposto piè di pagina 4">
            <a:extLst>
              <a:ext uri="{FF2B5EF4-FFF2-40B4-BE49-F238E27FC236}">
                <a16:creationId xmlns:a16="http://schemas.microsoft.com/office/drawing/2014/main" id="{C6C39CDC-FD52-4500-8A2A-E10FD4D16DE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539D04F-B050-3853-924D-C8216E631679}"/>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3815153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EC84CF-48B2-6915-5D61-C36A5163D3B6}"/>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DD4F88BA-CF5F-28D0-755F-BB52346F564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0ACD95E2-886A-9799-C7C6-95518BBD1EEB}"/>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5" name="Segnaposto piè di pagina 4">
            <a:extLst>
              <a:ext uri="{FF2B5EF4-FFF2-40B4-BE49-F238E27FC236}">
                <a16:creationId xmlns:a16="http://schemas.microsoft.com/office/drawing/2014/main" id="{162D2D36-BF9E-BA4A-1CF9-6C3A06FB9BB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0E76590-80E6-AF3C-0626-CCD9B6F8555E}"/>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3366767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692153-2686-BBCA-BCC3-321FC8EED60D}"/>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A618F12-7289-D366-0B03-E9DFEB636047}"/>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62653CEB-8E52-EF02-AD90-2FC9A8CA5730}"/>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82313F0B-AED9-4A24-9ED3-4FBAFD7F5A62}"/>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6" name="Segnaposto piè di pagina 5">
            <a:extLst>
              <a:ext uri="{FF2B5EF4-FFF2-40B4-BE49-F238E27FC236}">
                <a16:creationId xmlns:a16="http://schemas.microsoft.com/office/drawing/2014/main" id="{F3CB4FE8-FB07-34C6-7032-77113F64C2F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257DA2F5-F8DB-288B-A2B7-303852A5674B}"/>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2293703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950B33D-3EAA-3C5F-511C-4FF56BA003C2}"/>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FA8E9B22-1FBD-866A-F96D-DE526F0259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6B25DB41-91BF-F6AB-9FEA-E1B8A808C355}"/>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8A390338-B377-A879-D5E0-472F261C7B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524ED02A-8A40-A732-3F4A-960E5CC1F48B}"/>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AF274B38-6117-1EC2-97CB-252ECE8730BF}"/>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8" name="Segnaposto piè di pagina 7">
            <a:extLst>
              <a:ext uri="{FF2B5EF4-FFF2-40B4-BE49-F238E27FC236}">
                <a16:creationId xmlns:a16="http://schemas.microsoft.com/office/drawing/2014/main" id="{2DF1F7FB-DEAE-7A14-A1A9-2B0D62D3AE3B}"/>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71EF6D14-7C58-C8C9-4A57-5F9DE0E17215}"/>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875570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EEFDC5-CB53-DD28-0D7D-456A6091DDAA}"/>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D5D38992-C781-76B2-BFC3-5481A20B9713}"/>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4" name="Segnaposto piè di pagina 3">
            <a:extLst>
              <a:ext uri="{FF2B5EF4-FFF2-40B4-BE49-F238E27FC236}">
                <a16:creationId xmlns:a16="http://schemas.microsoft.com/office/drawing/2014/main" id="{5DDE4930-3CCA-348D-E0E9-1271DC94ED9C}"/>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178CE09C-EAD9-E852-D4E8-77103E0F02EE}"/>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2503405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A0D2062E-4DE9-F7D6-4DD2-975DF80D9BC8}"/>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3" name="Segnaposto piè di pagina 2">
            <a:extLst>
              <a:ext uri="{FF2B5EF4-FFF2-40B4-BE49-F238E27FC236}">
                <a16:creationId xmlns:a16="http://schemas.microsoft.com/office/drawing/2014/main" id="{CAF97738-C546-9DCA-32C8-79CF71DA3CFB}"/>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DAD7B936-EB06-95EE-4B21-FA78994C138D}"/>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2204039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A67AC9F-1127-8450-A117-409896492E0B}"/>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A71B634-C381-3409-765A-46F46961D0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E9523A9D-5EA1-B483-18EB-471B3A9F74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969EE7EB-B196-64DB-354C-ABA209D0CCFD}"/>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6" name="Segnaposto piè di pagina 5">
            <a:extLst>
              <a:ext uri="{FF2B5EF4-FFF2-40B4-BE49-F238E27FC236}">
                <a16:creationId xmlns:a16="http://schemas.microsoft.com/office/drawing/2014/main" id="{BCAAF2A8-980A-EDE0-A803-E44FBA841091}"/>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A0287A88-62AB-22D8-686F-0EAC98637119}"/>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4077123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97C2D7-69A3-DC62-7422-BF1168D1AAD1}"/>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2BFFADA9-3C7E-F354-9BA7-49C0E9E08A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FF9A1A3B-54AF-EC56-941A-33C1FE5138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60436D2E-ADA2-D97B-7381-453836EF1224}"/>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6" name="Segnaposto piè di pagina 5">
            <a:extLst>
              <a:ext uri="{FF2B5EF4-FFF2-40B4-BE49-F238E27FC236}">
                <a16:creationId xmlns:a16="http://schemas.microsoft.com/office/drawing/2014/main" id="{0AE3AE70-1ACF-EA8B-0394-B46AC1AE6F25}"/>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52B984C1-C48F-FDDE-887B-44510D9EF1CF}"/>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2191755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0BA0E2F-9ECE-DC4A-FB91-21A9572710B9}"/>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2EEDD8E0-2C49-B870-8FB7-58E3BC1E2D1A}"/>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81C29D73-B102-B056-C09D-2A3C54C3629E}"/>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5" name="Segnaposto piè di pagina 4">
            <a:extLst>
              <a:ext uri="{FF2B5EF4-FFF2-40B4-BE49-F238E27FC236}">
                <a16:creationId xmlns:a16="http://schemas.microsoft.com/office/drawing/2014/main" id="{1E193F0F-DFBC-FF69-0A6D-0250EB8C014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ED3E585-51D7-BEE4-F5C5-A9F7881A9026}"/>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4137063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54DC80A5-C067-E45D-6F8C-4AA033E7BF84}"/>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82BB1324-3EAA-D338-805E-E95F54C3AA18}"/>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91241F2B-581B-1A59-5D89-77AD15577F04}"/>
              </a:ext>
            </a:extLst>
          </p:cNvPr>
          <p:cNvSpPr>
            <a:spLocks noGrp="1"/>
          </p:cNvSpPr>
          <p:nvPr>
            <p:ph type="dt" sz="half" idx="10"/>
          </p:nvPr>
        </p:nvSpPr>
        <p:spPr/>
        <p:txBody>
          <a:bodyPr/>
          <a:lstStyle/>
          <a:p>
            <a:fld id="{9A615EDC-3224-4EC3-818B-B0BCB0154A5B}" type="datetimeFigureOut">
              <a:rPr lang="it-IT" smtClean="0"/>
              <a:t>18/09/2025</a:t>
            </a:fld>
            <a:endParaRPr lang="it-IT"/>
          </a:p>
        </p:txBody>
      </p:sp>
      <p:sp>
        <p:nvSpPr>
          <p:cNvPr id="5" name="Segnaposto piè di pagina 4">
            <a:extLst>
              <a:ext uri="{FF2B5EF4-FFF2-40B4-BE49-F238E27FC236}">
                <a16:creationId xmlns:a16="http://schemas.microsoft.com/office/drawing/2014/main" id="{1C82E08C-40D6-5E5D-2918-3DF238D3ED1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990AE7BC-B0DA-0002-56F4-8C2EE2F83A5D}"/>
              </a:ext>
            </a:extLst>
          </p:cNvPr>
          <p:cNvSpPr>
            <a:spLocks noGrp="1"/>
          </p:cNvSpPr>
          <p:nvPr>
            <p:ph type="sldNum" sz="quarter" idx="12"/>
          </p:nvPr>
        </p:nvSpPr>
        <p:spPr/>
        <p:txBody>
          <a:bodyPr/>
          <a:lstStyle/>
          <a:p>
            <a:fld id="{C8A371EC-56C3-44E6-8ABD-C34BEDEFDFC9}" type="slidenum">
              <a:rPr lang="it-IT" smtClean="0"/>
              <a:t>‹N›</a:t>
            </a:fld>
            <a:endParaRPr lang="it-IT"/>
          </a:p>
        </p:txBody>
      </p:sp>
    </p:spTree>
    <p:extLst>
      <p:ext uri="{BB962C8B-B14F-4D97-AF65-F5344CB8AC3E}">
        <p14:creationId xmlns:p14="http://schemas.microsoft.com/office/powerpoint/2010/main" val="3999335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1D10B244-EBE1-2CC1-46CB-1F8456A77F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B9A10128-03F8-32A5-4A5C-14CFE48F19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F21502D-1C25-849E-9CAB-C87F8BE981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A615EDC-3224-4EC3-818B-B0BCB0154A5B}" type="datetimeFigureOut">
              <a:rPr lang="it-IT" smtClean="0"/>
              <a:t>18/09/2025</a:t>
            </a:fld>
            <a:endParaRPr lang="it-IT"/>
          </a:p>
        </p:txBody>
      </p:sp>
      <p:sp>
        <p:nvSpPr>
          <p:cNvPr id="5" name="Segnaposto piè di pagina 4">
            <a:extLst>
              <a:ext uri="{FF2B5EF4-FFF2-40B4-BE49-F238E27FC236}">
                <a16:creationId xmlns:a16="http://schemas.microsoft.com/office/drawing/2014/main" id="{786C0EAE-C9C6-D4EF-9767-855897E1EF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t-IT"/>
          </a:p>
        </p:txBody>
      </p:sp>
      <p:sp>
        <p:nvSpPr>
          <p:cNvPr id="6" name="Segnaposto numero diapositiva 5">
            <a:extLst>
              <a:ext uri="{FF2B5EF4-FFF2-40B4-BE49-F238E27FC236}">
                <a16:creationId xmlns:a16="http://schemas.microsoft.com/office/drawing/2014/main" id="{2B250D01-F8D7-3B1E-903F-BE6E2AB0FF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8A371EC-56C3-44E6-8ABD-C34BEDEFDFC9}" type="slidenum">
              <a:rPr lang="it-IT" smtClean="0"/>
              <a:t>‹N›</a:t>
            </a:fld>
            <a:endParaRPr lang="it-IT"/>
          </a:p>
        </p:txBody>
      </p:sp>
    </p:spTree>
    <p:extLst>
      <p:ext uri="{BB962C8B-B14F-4D97-AF65-F5344CB8AC3E}">
        <p14:creationId xmlns:p14="http://schemas.microsoft.com/office/powerpoint/2010/main" val="3998781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crdownload"/><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image" Target="../media/image18.png"/><Relationship Id="rId1" Type="http://schemas.openxmlformats.org/officeDocument/2006/relationships/slideLayout" Target="../slideLayouts/slideLayout6.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6.xml"/><Relationship Id="rId4" Type="http://schemas.openxmlformats.org/officeDocument/2006/relationships/image" Target="../media/image46.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6.xml"/><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368C63B-C4B5-CFDF-5BFD-454E9F12D618}"/>
              </a:ext>
            </a:extLst>
          </p:cNvPr>
          <p:cNvSpPr>
            <a:spLocks noGrp="1"/>
          </p:cNvSpPr>
          <p:nvPr>
            <p:ph type="ctrTitle"/>
          </p:nvPr>
        </p:nvSpPr>
        <p:spPr>
          <a:xfrm>
            <a:off x="2411361" y="0"/>
            <a:ext cx="7369278" cy="1655762"/>
          </a:xfrm>
        </p:spPr>
        <p:txBody>
          <a:bodyPr>
            <a:normAutofit fontScale="90000"/>
          </a:bodyPr>
          <a:lstStyle/>
          <a:p>
            <a:r>
              <a:rPr lang="it-IT" sz="2600" dirty="0"/>
              <a:t>UNIVERSITÀ DI PISA </a:t>
            </a:r>
            <a:br>
              <a:rPr lang="it-IT" sz="2600" dirty="0"/>
            </a:br>
            <a:r>
              <a:rPr lang="it-IT" sz="2600" dirty="0"/>
              <a:t>SCUOLA DI INGEGNERIA </a:t>
            </a:r>
            <a:br>
              <a:rPr lang="it-IT" sz="2600" dirty="0"/>
            </a:br>
            <a:r>
              <a:rPr lang="it-IT" sz="2600" dirty="0"/>
              <a:t>CORSO DI LAUREA TRIENNALE IN INGEGNERIA DELL’ENERGIA</a:t>
            </a:r>
            <a:br>
              <a:rPr lang="it-IT" sz="1600" dirty="0"/>
            </a:br>
            <a:endParaRPr lang="it-IT" sz="1600" dirty="0"/>
          </a:p>
        </p:txBody>
      </p:sp>
      <p:sp>
        <p:nvSpPr>
          <p:cNvPr id="3" name="Sottotitolo 2">
            <a:extLst>
              <a:ext uri="{FF2B5EF4-FFF2-40B4-BE49-F238E27FC236}">
                <a16:creationId xmlns:a16="http://schemas.microsoft.com/office/drawing/2014/main" id="{31ED2A35-BBF0-0EA3-BD2C-B9884DF39E3B}"/>
              </a:ext>
            </a:extLst>
          </p:cNvPr>
          <p:cNvSpPr>
            <a:spLocks noGrp="1"/>
          </p:cNvSpPr>
          <p:nvPr>
            <p:ph type="subTitle" idx="1"/>
          </p:nvPr>
        </p:nvSpPr>
        <p:spPr>
          <a:xfrm>
            <a:off x="9050306" y="4509780"/>
            <a:ext cx="3052917" cy="1655762"/>
          </a:xfrm>
        </p:spPr>
        <p:txBody>
          <a:bodyPr>
            <a:normAutofit/>
          </a:bodyPr>
          <a:lstStyle/>
          <a:p>
            <a:r>
              <a:rPr lang="it-IT" sz="2600" b="1" i="1" dirty="0">
                <a:solidFill>
                  <a:srgbClr val="0070C0"/>
                </a:solidFill>
              </a:rPr>
              <a:t>Daniel Mammini</a:t>
            </a:r>
          </a:p>
          <a:p>
            <a:r>
              <a:rPr lang="it-IT" sz="2600" b="1" i="1" dirty="0"/>
              <a:t>Luca Menconi</a:t>
            </a:r>
          </a:p>
        </p:txBody>
      </p:sp>
      <p:pic>
        <p:nvPicPr>
          <p:cNvPr id="1028" name="Picture 4">
            <a:extLst>
              <a:ext uri="{FF2B5EF4-FFF2-40B4-BE49-F238E27FC236}">
                <a16:creationId xmlns:a16="http://schemas.microsoft.com/office/drawing/2014/main" id="{D5272FF1-5938-69CC-A73D-2C8E4872C8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719124"/>
            <a:ext cx="2895600" cy="45529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magine che contiene schizzo, Line art, cerchio, clipart&#10;&#10;Il contenuto generato dall'IA potrebbe non essere corretto.">
            <a:extLst>
              <a:ext uri="{FF2B5EF4-FFF2-40B4-BE49-F238E27FC236}">
                <a16:creationId xmlns:a16="http://schemas.microsoft.com/office/drawing/2014/main" id="{282DD90D-8362-D7D5-6269-E313872F11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00" cy="857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66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CFA8B3F-7EB7-DB26-42D6-479D24A4A199}"/>
              </a:ext>
            </a:extLst>
          </p:cNvPr>
          <p:cNvSpPr>
            <a:spLocks noGrp="1"/>
          </p:cNvSpPr>
          <p:nvPr>
            <p:ph type="title"/>
          </p:nvPr>
        </p:nvSpPr>
        <p:spPr>
          <a:xfrm>
            <a:off x="838200" y="18255"/>
            <a:ext cx="10515600" cy="1325563"/>
          </a:xfrm>
        </p:spPr>
        <p:txBody>
          <a:bodyPr>
            <a:normAutofit/>
          </a:bodyPr>
          <a:lstStyle/>
          <a:p>
            <a:pPr algn="ctr"/>
            <a:r>
              <a:rPr lang="it-IT" dirty="0"/>
              <a:t>Mercato globale ed esigenza</a:t>
            </a:r>
          </a:p>
        </p:txBody>
      </p:sp>
      <p:sp>
        <p:nvSpPr>
          <p:cNvPr id="7" name="Segnaposto contenuto 6">
            <a:extLst>
              <a:ext uri="{FF2B5EF4-FFF2-40B4-BE49-F238E27FC236}">
                <a16:creationId xmlns:a16="http://schemas.microsoft.com/office/drawing/2014/main" id="{BA7E897C-68ED-3A2C-1AC6-6BD4A0052964}"/>
              </a:ext>
            </a:extLst>
          </p:cNvPr>
          <p:cNvSpPr>
            <a:spLocks noGrp="1"/>
          </p:cNvSpPr>
          <p:nvPr>
            <p:ph idx="1"/>
          </p:nvPr>
        </p:nvSpPr>
        <p:spPr/>
        <p:txBody>
          <a:bodyPr>
            <a:normAutofit fontScale="92500"/>
          </a:bodyPr>
          <a:lstStyle/>
          <a:p>
            <a:pPr algn="just" fontAlgn="base"/>
            <a:r>
              <a:rPr lang="it-IT" dirty="0"/>
              <a:t>Il mercato globale delle valvole industriali è in crescita. Secondo un rapporto di </a:t>
            </a:r>
            <a:r>
              <a:rPr lang="it-IT" dirty="0" err="1"/>
              <a:t>MarketsandMarkets</a:t>
            </a:r>
            <a:r>
              <a:rPr lang="it-IT" dirty="0"/>
              <a:t> vale 75 miliardi di USD nel 2020 e si prevede che raggiungerà gli 85,7 miliardi di USD entro il 2025. </a:t>
            </a:r>
          </a:p>
          <a:p>
            <a:pPr algn="just" fontAlgn="base"/>
            <a:r>
              <a:rPr lang="it-IT" dirty="0"/>
              <a:t>Esigenza: regolare un parametro tra pressione e portata, favorendo così l’efficienza dell’impianto e riducendo al minimo le perdite.  </a:t>
            </a:r>
          </a:p>
          <a:p>
            <a:pPr algn="just" fontAlgn="base"/>
            <a:r>
              <a:rPr lang="it-IT" dirty="0"/>
              <a:t>Nella nostra valvola a globo le porte di ingresso e di uscita sono orientate con un angolo di 90 gradi. Tale struttura permette al fluido di cambiare direzione all'interno della valvola senza l’uso di un gomito, rendendola ideale per situazioni in cui è richiesto un cambiamento nella direzione del flusso od in caso di spazio limitato oltre ad essere di facile uso. </a:t>
            </a:r>
          </a:p>
          <a:p>
            <a:endParaRPr lang="it-IT" dirty="0"/>
          </a:p>
        </p:txBody>
      </p:sp>
    </p:spTree>
    <p:extLst>
      <p:ext uri="{BB962C8B-B14F-4D97-AF65-F5344CB8AC3E}">
        <p14:creationId xmlns:p14="http://schemas.microsoft.com/office/powerpoint/2010/main" val="2513507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801258-8373-0EC2-C28E-CE1BF93D3310}"/>
              </a:ext>
            </a:extLst>
          </p:cNvPr>
          <p:cNvSpPr>
            <a:spLocks noGrp="1"/>
          </p:cNvSpPr>
          <p:nvPr>
            <p:ph type="title"/>
          </p:nvPr>
        </p:nvSpPr>
        <p:spPr>
          <a:xfrm>
            <a:off x="838199" y="104135"/>
            <a:ext cx="10515600" cy="1325563"/>
          </a:xfrm>
        </p:spPr>
        <p:txBody>
          <a:bodyPr/>
          <a:lstStyle/>
          <a:p>
            <a:r>
              <a:rPr lang="it-IT" dirty="0"/>
              <a:t>Lista di montaggio e specifiche della valvola a globo ad angolo</a:t>
            </a:r>
          </a:p>
        </p:txBody>
      </p:sp>
      <p:graphicFrame>
        <p:nvGraphicFramePr>
          <p:cNvPr id="7" name="Tabella 6">
            <a:extLst>
              <a:ext uri="{FF2B5EF4-FFF2-40B4-BE49-F238E27FC236}">
                <a16:creationId xmlns:a16="http://schemas.microsoft.com/office/drawing/2014/main" id="{376742E1-0FE2-2D7F-7FFF-B30B491EDE26}"/>
              </a:ext>
            </a:extLst>
          </p:cNvPr>
          <p:cNvGraphicFramePr>
            <a:graphicFrameLocks noGrp="1"/>
          </p:cNvGraphicFramePr>
          <p:nvPr>
            <p:extLst>
              <p:ext uri="{D42A27DB-BD31-4B8C-83A1-F6EECF244321}">
                <p14:modId xmlns:p14="http://schemas.microsoft.com/office/powerpoint/2010/main" val="1849702122"/>
              </p:ext>
            </p:extLst>
          </p:nvPr>
        </p:nvGraphicFramePr>
        <p:xfrm>
          <a:off x="838199" y="1859932"/>
          <a:ext cx="10809304" cy="4208272"/>
        </p:xfrm>
        <a:graphic>
          <a:graphicData uri="http://schemas.openxmlformats.org/drawingml/2006/table">
            <a:tbl>
              <a:tblPr firstRow="1" firstCol="1" bandRow="1"/>
              <a:tblGrid>
                <a:gridCol w="2180209">
                  <a:extLst>
                    <a:ext uri="{9D8B030D-6E8A-4147-A177-3AD203B41FA5}">
                      <a16:colId xmlns:a16="http://schemas.microsoft.com/office/drawing/2014/main" val="1938000195"/>
                    </a:ext>
                  </a:extLst>
                </a:gridCol>
                <a:gridCol w="3355759">
                  <a:extLst>
                    <a:ext uri="{9D8B030D-6E8A-4147-A177-3AD203B41FA5}">
                      <a16:colId xmlns:a16="http://schemas.microsoft.com/office/drawing/2014/main" val="623809485"/>
                    </a:ext>
                  </a:extLst>
                </a:gridCol>
                <a:gridCol w="5273336">
                  <a:extLst>
                    <a:ext uri="{9D8B030D-6E8A-4147-A177-3AD203B41FA5}">
                      <a16:colId xmlns:a16="http://schemas.microsoft.com/office/drawing/2014/main" val="3779300407"/>
                    </a:ext>
                  </a:extLst>
                </a:gridCol>
              </a:tblGrid>
              <a:tr h="0">
                <a:tc>
                  <a:txBody>
                    <a:bodyPr/>
                    <a:lstStyle/>
                    <a:p>
                      <a:pPr algn="l">
                        <a:lnSpc>
                          <a:spcPct val="115000"/>
                        </a:lnSpc>
                        <a:spcAft>
                          <a:spcPts val="800"/>
                        </a:spcAft>
                        <a:buNone/>
                      </a:pPr>
                      <a:r>
                        <a:rPr lang="it-IT" sz="2000" b="1" kern="100" dirty="0">
                          <a:effectLst/>
                          <a:latin typeface="Arial" panose="020B0604020202020204" pitchFamily="34" charset="0"/>
                          <a:ea typeface="Times New Roman" panose="02020603050405020304" pitchFamily="18" charset="0"/>
                          <a:cs typeface="Times New Roman" panose="02020603050405020304" pitchFamily="18" charset="0"/>
                        </a:rPr>
                        <a:t>Identificazione Valvola</a:t>
                      </a:r>
                      <a:endParaRPr lang="it-IT"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dirty="0">
                          <a:effectLst/>
                          <a:latin typeface="Arial" panose="020B0604020202020204" pitchFamily="34" charset="0"/>
                          <a:ea typeface="Times New Roman" panose="02020603050405020304" pitchFamily="18" charset="0"/>
                          <a:cs typeface="Times New Roman" panose="02020603050405020304" pitchFamily="18" charset="0"/>
                        </a:rPr>
                        <a:t>Tipo di Valvola</a:t>
                      </a:r>
                      <a:endParaRPr lang="it-IT"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dirty="0">
                          <a:effectLst/>
                          <a:latin typeface="Arial" panose="020B0604020202020204" pitchFamily="34" charset="0"/>
                          <a:ea typeface="Times New Roman" panose="02020603050405020304" pitchFamily="18" charset="0"/>
                          <a:cs typeface="Times New Roman" panose="02020603050405020304" pitchFamily="18" charset="0"/>
                        </a:rPr>
                        <a:t>Valvola a globo ad angolo con ingresso e uscita a 90°</a:t>
                      </a:r>
                      <a:endParaRPr lang="it-IT"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09766488"/>
                  </a:ext>
                </a:extLst>
              </a:tr>
              <a:tr h="0">
                <a:tc>
                  <a:txBody>
                    <a:bodyPr/>
                    <a:lstStyle/>
                    <a:p>
                      <a:pPr algn="l">
                        <a:lnSpc>
                          <a:spcPct val="115000"/>
                        </a:lnSpc>
                        <a:buNone/>
                      </a:pPr>
                      <a:endParaRPr lang="it-IT" sz="2000" kern="100">
                        <a:effectLst/>
                        <a:latin typeface="Aptos" panose="020B00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Dimensioni Nominale</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dirty="0">
                          <a:effectLst/>
                          <a:latin typeface="Arial" panose="020B0604020202020204" pitchFamily="34" charset="0"/>
                          <a:ea typeface="Times New Roman" panose="02020603050405020304" pitchFamily="18" charset="0"/>
                          <a:cs typeface="Times New Roman" panose="02020603050405020304" pitchFamily="18" charset="0"/>
                        </a:rPr>
                        <a:t>DN25</a:t>
                      </a:r>
                      <a:endParaRPr lang="it-IT"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34860389"/>
                  </a:ext>
                </a:extLst>
              </a:tr>
              <a:tr h="0">
                <a:tc>
                  <a:txBody>
                    <a:bodyPr/>
                    <a:lstStyle/>
                    <a:p>
                      <a:pPr algn="l">
                        <a:lnSpc>
                          <a:spcPct val="115000"/>
                        </a:lnSpc>
                        <a:buNone/>
                      </a:pPr>
                      <a:endParaRPr lang="it-IT" sz="2000" kern="100">
                        <a:effectLst/>
                        <a:latin typeface="Aptos" panose="020B00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Classe di Pressione</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a:effectLst/>
                          <a:latin typeface="Arial" panose="020B0604020202020204" pitchFamily="34" charset="0"/>
                          <a:ea typeface="Times New Roman" panose="02020603050405020304" pitchFamily="18" charset="0"/>
                          <a:cs typeface="Times New Roman" panose="02020603050405020304" pitchFamily="18" charset="0"/>
                        </a:rPr>
                        <a:t>PN16 bar</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24141424"/>
                  </a:ext>
                </a:extLst>
              </a:tr>
              <a:tr h="0">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Componenti Principali</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dirty="0">
                          <a:effectLst/>
                          <a:latin typeface="Arial" panose="020B0604020202020204" pitchFamily="34" charset="0"/>
                          <a:ea typeface="Times New Roman" panose="02020603050405020304" pitchFamily="18" charset="0"/>
                          <a:cs typeface="Times New Roman" panose="02020603050405020304" pitchFamily="18" charset="0"/>
                        </a:rPr>
                        <a:t>Corpo Valvola</a:t>
                      </a:r>
                      <a:endParaRPr lang="it-IT"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strike="sngStrike" kern="100">
                          <a:effectLst/>
                          <a:latin typeface="Arial" panose="020B0604020202020204" pitchFamily="34" charset="0"/>
                          <a:ea typeface="Times New Roman" panose="02020603050405020304" pitchFamily="18" charset="0"/>
                          <a:cs typeface="Times New Roman" panose="02020603050405020304" pitchFamily="18" charset="0"/>
                        </a:rPr>
                        <a:t>Lega Inconel 718</a:t>
                      </a:r>
                      <a:r>
                        <a:rPr lang="it-IT" sz="2000" kern="100">
                          <a:effectLst/>
                          <a:latin typeface="Arial" panose="020B0604020202020204" pitchFamily="34" charset="0"/>
                          <a:ea typeface="Times New Roman" panose="02020603050405020304" pitchFamily="18" charset="0"/>
                          <a:cs typeface="Times New Roman" panose="02020603050405020304" pitchFamily="18" charset="0"/>
                        </a:rPr>
                        <a:t> sostituito con AISI 316L</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31718763"/>
                  </a:ext>
                </a:extLst>
              </a:tr>
              <a:tr h="0">
                <a:tc>
                  <a:txBody>
                    <a:bodyPr/>
                    <a:lstStyle/>
                    <a:p>
                      <a:pPr algn="l">
                        <a:lnSpc>
                          <a:spcPct val="115000"/>
                        </a:lnSpc>
                        <a:buNone/>
                      </a:pPr>
                      <a:endParaRPr lang="it-IT" sz="2000" kern="100">
                        <a:effectLst/>
                        <a:latin typeface="Aptos" panose="020B00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Otturatore </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a:effectLst/>
                          <a:latin typeface="Arial" panose="020B0604020202020204" pitchFamily="34" charset="0"/>
                          <a:ea typeface="Times New Roman" panose="02020603050405020304" pitchFamily="18" charset="0"/>
                          <a:cs typeface="Times New Roman" panose="02020603050405020304" pitchFamily="18" charset="0"/>
                        </a:rPr>
                        <a:t>a disco</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8909684"/>
                  </a:ext>
                </a:extLst>
              </a:tr>
              <a:tr h="0">
                <a:tc>
                  <a:txBody>
                    <a:bodyPr/>
                    <a:lstStyle/>
                    <a:p>
                      <a:pPr algn="l">
                        <a:lnSpc>
                          <a:spcPct val="115000"/>
                        </a:lnSpc>
                        <a:buNone/>
                      </a:pPr>
                      <a:endParaRPr lang="it-IT" sz="2000" kern="100">
                        <a:effectLst/>
                        <a:latin typeface="Aptos" panose="020B00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Stelo</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a:effectLst/>
                          <a:latin typeface="Arial" panose="020B0604020202020204" pitchFamily="34" charset="0"/>
                          <a:ea typeface="Times New Roman" panose="02020603050405020304" pitchFamily="18" charset="0"/>
                          <a:cs typeface="Times New Roman" panose="02020603050405020304" pitchFamily="18" charset="0"/>
                        </a:rPr>
                        <a:t>Acciaio inossidabile AISI 316, tipo di tenuta a soffietto </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51575312"/>
                  </a:ext>
                </a:extLst>
              </a:tr>
              <a:tr h="0">
                <a:tc>
                  <a:txBody>
                    <a:bodyPr/>
                    <a:lstStyle/>
                    <a:p>
                      <a:pPr algn="l">
                        <a:lnSpc>
                          <a:spcPct val="115000"/>
                        </a:lnSpc>
                        <a:buNone/>
                      </a:pPr>
                      <a:endParaRPr lang="it-IT" sz="2000" kern="100">
                        <a:effectLst/>
                        <a:latin typeface="Aptos" panose="020B00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Volantino di manovra</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a:effectLst/>
                          <a:latin typeface="Arial" panose="020B0604020202020204" pitchFamily="34" charset="0"/>
                          <a:ea typeface="Times New Roman" panose="02020603050405020304" pitchFamily="18" charset="0"/>
                          <a:cs typeface="Times New Roman" panose="02020603050405020304" pitchFamily="18" charset="0"/>
                        </a:rPr>
                        <a:t>volantino manuale, dimensioni 130 mm</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5711085"/>
                  </a:ext>
                </a:extLst>
              </a:tr>
              <a:tr h="0">
                <a:tc>
                  <a:txBody>
                    <a:bodyPr/>
                    <a:lstStyle/>
                    <a:p>
                      <a:pPr algn="l">
                        <a:lnSpc>
                          <a:spcPct val="115000"/>
                        </a:lnSpc>
                        <a:spcAft>
                          <a:spcPts val="800"/>
                        </a:spcAft>
                        <a:buNone/>
                      </a:pPr>
                      <a:r>
                        <a:rPr lang="it-IT" sz="2000" kern="100">
                          <a:effectLst/>
                          <a:latin typeface="Arial" panose="020B0604020202020204" pitchFamily="34" charset="0"/>
                          <a:ea typeface="Times New Roman" panose="02020603050405020304" pitchFamily="18" charset="0"/>
                          <a:cs typeface="Times New Roman" panose="02020603050405020304" pitchFamily="18" charset="0"/>
                        </a:rPr>
                        <a:t> </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Direzione del flusso</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a:effectLst/>
                          <a:latin typeface="Arial" panose="020B0604020202020204" pitchFamily="34" charset="0"/>
                          <a:ea typeface="Times New Roman" panose="02020603050405020304" pitchFamily="18" charset="0"/>
                          <a:cs typeface="Times New Roman" panose="02020603050405020304" pitchFamily="18" charset="0"/>
                        </a:rPr>
                        <a:t>unidirezionale</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73522491"/>
                  </a:ext>
                </a:extLst>
              </a:tr>
              <a:tr h="0">
                <a:tc>
                  <a:txBody>
                    <a:bodyPr/>
                    <a:lstStyle/>
                    <a:p>
                      <a:pPr algn="l">
                        <a:lnSpc>
                          <a:spcPct val="115000"/>
                        </a:lnSpc>
                        <a:spcAft>
                          <a:spcPts val="800"/>
                        </a:spcAft>
                        <a:buNone/>
                      </a:pPr>
                      <a:r>
                        <a:rPr lang="it-IT" sz="2000" kern="100">
                          <a:effectLst/>
                          <a:latin typeface="Arial" panose="020B0604020202020204" pitchFamily="34" charset="0"/>
                          <a:ea typeface="Times New Roman" panose="02020603050405020304" pitchFamily="18" charset="0"/>
                          <a:cs typeface="Times New Roman" panose="02020603050405020304" pitchFamily="18" charset="0"/>
                        </a:rPr>
                        <a:t> </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b="1" kern="100">
                          <a:effectLst/>
                          <a:latin typeface="Arial" panose="020B0604020202020204" pitchFamily="34" charset="0"/>
                          <a:ea typeface="Times New Roman" panose="02020603050405020304" pitchFamily="18" charset="0"/>
                          <a:cs typeface="Times New Roman" panose="02020603050405020304" pitchFamily="18" charset="0"/>
                        </a:rPr>
                        <a:t>Temperature massime</a:t>
                      </a:r>
                      <a:endParaRPr lang="it-IT" sz="20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buNone/>
                      </a:pPr>
                      <a:r>
                        <a:rPr lang="it-IT" sz="2000" kern="100" dirty="0">
                          <a:effectLst/>
                          <a:latin typeface="Arial" panose="020B0604020202020204" pitchFamily="34" charset="0"/>
                          <a:ea typeface="Times New Roman" panose="02020603050405020304" pitchFamily="18" charset="0"/>
                          <a:cs typeface="Times New Roman" panose="02020603050405020304" pitchFamily="18" charset="0"/>
                        </a:rPr>
                        <a:t>300°C</a:t>
                      </a:r>
                      <a:endParaRPr lang="it-IT"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26975728"/>
                  </a:ext>
                </a:extLst>
              </a:tr>
            </a:tbl>
          </a:graphicData>
        </a:graphic>
      </p:graphicFrame>
    </p:spTree>
    <p:extLst>
      <p:ext uri="{BB962C8B-B14F-4D97-AF65-F5344CB8AC3E}">
        <p14:creationId xmlns:p14="http://schemas.microsoft.com/office/powerpoint/2010/main" val="41720973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EA275A5-62B0-3931-E95F-65B00E394E52}"/>
              </a:ext>
            </a:extLst>
          </p:cNvPr>
          <p:cNvSpPr>
            <a:spLocks noGrp="1"/>
          </p:cNvSpPr>
          <p:nvPr>
            <p:ph type="title"/>
          </p:nvPr>
        </p:nvSpPr>
        <p:spPr>
          <a:xfrm>
            <a:off x="838200" y="18255"/>
            <a:ext cx="10515600" cy="1325563"/>
          </a:xfrm>
        </p:spPr>
        <p:txBody>
          <a:bodyPr/>
          <a:lstStyle/>
          <a:p>
            <a:pPr algn="ctr"/>
            <a:r>
              <a:rPr lang="it-IT" dirty="0"/>
              <a:t>Scelta del materiale della fusione</a:t>
            </a:r>
          </a:p>
        </p:txBody>
      </p:sp>
      <p:sp>
        <p:nvSpPr>
          <p:cNvPr id="3" name="Segnaposto contenuto 2">
            <a:extLst>
              <a:ext uri="{FF2B5EF4-FFF2-40B4-BE49-F238E27FC236}">
                <a16:creationId xmlns:a16="http://schemas.microsoft.com/office/drawing/2014/main" id="{BBE163C9-3C20-9AC0-6FCB-02F453C7B03E}"/>
              </a:ext>
            </a:extLst>
          </p:cNvPr>
          <p:cNvSpPr>
            <a:spLocks noGrp="1"/>
          </p:cNvSpPr>
          <p:nvPr>
            <p:ph idx="1"/>
          </p:nvPr>
        </p:nvSpPr>
        <p:spPr>
          <a:xfrm>
            <a:off x="838199" y="1825625"/>
            <a:ext cx="11022367" cy="4351338"/>
          </a:xfrm>
        </p:spPr>
        <p:txBody>
          <a:bodyPr>
            <a:normAutofit fontScale="62500" lnSpcReduction="20000"/>
          </a:bodyPr>
          <a:lstStyle/>
          <a:p>
            <a:pPr fontAlgn="base">
              <a:lnSpc>
                <a:spcPct val="120000"/>
              </a:lnSpc>
            </a:pPr>
            <a:r>
              <a:rPr lang="it-IT" dirty="0">
                <a:latin typeface="Arial" panose="020B0604020202020204" pitchFamily="34" charset="0"/>
                <a:cs typeface="Arial" panose="020B0604020202020204" pitchFamily="34" charset="0"/>
              </a:rPr>
              <a:t>Corpo: </a:t>
            </a:r>
            <a:r>
              <a:rPr lang="it-IT" b="1" dirty="0">
                <a:latin typeface="Arial" panose="020B0604020202020204" pitchFamily="34" charset="0"/>
                <a:cs typeface="Arial" panose="020B0604020202020204" pitchFamily="34" charset="0"/>
              </a:rPr>
              <a:t>AISI 316L </a:t>
            </a:r>
            <a:r>
              <a:rPr lang="it-IT" dirty="0">
                <a:latin typeface="Arial" panose="020B0604020202020204" pitchFamily="34" charset="0"/>
                <a:cs typeface="Arial" panose="020B0604020202020204" pitchFamily="34" charset="0"/>
              </a:rPr>
              <a:t>(low carbon)</a:t>
            </a:r>
            <a:r>
              <a:rPr lang="it-IT" b="1" dirty="0">
                <a:latin typeface="Arial" panose="020B0604020202020204" pitchFamily="34" charset="0"/>
                <a:cs typeface="Arial" panose="020B0604020202020204" pitchFamily="34" charset="0"/>
              </a:rPr>
              <a:t> </a:t>
            </a:r>
            <a:r>
              <a:rPr lang="it-IT" dirty="0">
                <a:latin typeface="Arial" panose="020B0604020202020204" pitchFamily="34" charset="0"/>
                <a:cs typeface="Arial" panose="020B0604020202020204" pitchFamily="34" charset="0"/>
              </a:rPr>
              <a:t>1.4404 acciaio inossidabile austenitico al cromo-nichel-molibdeno </a:t>
            </a:r>
          </a:p>
          <a:p>
            <a:pPr fontAlgn="base">
              <a:lnSpc>
                <a:spcPct val="120000"/>
              </a:lnSpc>
            </a:pPr>
            <a:r>
              <a:rPr lang="it-IT" dirty="0">
                <a:latin typeface="Arial" panose="020B0604020202020204" pitchFamily="34" charset="0"/>
                <a:cs typeface="Arial" panose="020B0604020202020204" pitchFamily="34" charset="0"/>
              </a:rPr>
              <a:t>✅ Ottima resistenza alla </a:t>
            </a:r>
            <a:r>
              <a:rPr lang="it-IT" b="1" dirty="0">
                <a:latin typeface="Arial" panose="020B0604020202020204" pitchFamily="34" charset="0"/>
                <a:cs typeface="Arial" panose="020B0604020202020204" pitchFamily="34" charset="0"/>
              </a:rPr>
              <a:t>corrosione</a:t>
            </a:r>
            <a:r>
              <a:rPr lang="it-IT" dirty="0">
                <a:latin typeface="Arial" panose="020B0604020202020204" pitchFamily="34" charset="0"/>
                <a:cs typeface="Arial" panose="020B0604020202020204" pitchFamily="34" charset="0"/>
              </a:rPr>
              <a:t> (contro cloruri, acidi deboli e ambienti aggressivi).  </a:t>
            </a:r>
          </a:p>
          <a:p>
            <a:pPr fontAlgn="base">
              <a:lnSpc>
                <a:spcPct val="120000"/>
              </a:lnSpc>
            </a:pPr>
            <a:r>
              <a:rPr lang="it-IT" dirty="0">
                <a:latin typeface="Arial" panose="020B0604020202020204" pitchFamily="34" charset="0"/>
                <a:cs typeface="Arial" panose="020B0604020202020204" pitchFamily="34" charset="0"/>
              </a:rPr>
              <a:t>✅Perfetto per ambienti industriali, chimici, alimentari e marini. </a:t>
            </a:r>
          </a:p>
          <a:p>
            <a:pPr fontAlgn="base">
              <a:lnSpc>
                <a:spcPct val="120000"/>
              </a:lnSpc>
            </a:pPr>
            <a:r>
              <a:rPr lang="it-IT" dirty="0">
                <a:latin typeface="Arial" panose="020B0604020202020204" pitchFamily="34" charset="0"/>
                <a:cs typeface="Arial" panose="020B0604020202020204" pitchFamily="34" charset="0"/>
              </a:rPr>
              <a:t>✅ Il materiale mantiene la stabilità meccanica e chimica fino a temperature di circa 300°C, che è il limite specificato per la valvola. </a:t>
            </a:r>
          </a:p>
          <a:p>
            <a:pPr fontAlgn="base">
              <a:lnSpc>
                <a:spcPct val="120000"/>
              </a:lnSpc>
            </a:pPr>
            <a:r>
              <a:rPr lang="it-IT" dirty="0">
                <a:latin typeface="Arial" panose="020B0604020202020204" pitchFamily="34" charset="0"/>
                <a:cs typeface="Arial" panose="020B0604020202020204" pitchFamily="34" charset="0"/>
              </a:rPr>
              <a:t>✅ Compatibile con stelo, soffietto e otturatore in AISI 316. </a:t>
            </a:r>
          </a:p>
          <a:p>
            <a:pPr fontAlgn="base">
              <a:lnSpc>
                <a:spcPct val="120000"/>
              </a:lnSpc>
            </a:pPr>
            <a:r>
              <a:rPr lang="it-IT" dirty="0">
                <a:latin typeface="Arial" panose="020B0604020202020204" pitchFamily="34" charset="0"/>
                <a:cs typeface="Arial" panose="020B0604020202020204" pitchFamily="34" charset="0"/>
              </a:rPr>
              <a:t>✅ Bassa manutenzione, lunga durata.</a:t>
            </a:r>
          </a:p>
          <a:p>
            <a:pPr fontAlgn="base">
              <a:lnSpc>
                <a:spcPct val="120000"/>
              </a:lnSpc>
            </a:pPr>
            <a:r>
              <a:rPr lang="it-IT" dirty="0">
                <a:latin typeface="Arial" panose="020B0604020202020204" pitchFamily="34" charset="0"/>
                <a:cs typeface="Arial" panose="020B0604020202020204" pitchFamily="34" charset="0"/>
              </a:rPr>
              <a:t>Il corpo valvola viene saldato e subisce trattamenti termici (passivazione): con 316L il materiale resta resistente e non si indebolisce. </a:t>
            </a:r>
          </a:p>
          <a:p>
            <a:pPr fontAlgn="base">
              <a:lnSpc>
                <a:spcPct val="120000"/>
              </a:lnSpc>
            </a:pPr>
            <a:r>
              <a:rPr lang="it-IT" dirty="0">
                <a:latin typeface="Arial" panose="020B0604020202020204" pitchFamily="34" charset="0"/>
                <a:cs typeface="Arial" panose="020B0604020202020204" pitchFamily="34" charset="0"/>
              </a:rPr>
              <a:t>AISI 316L è una scelta più economica e adeguata: all’incirca 5 volte meno dell’</a:t>
            </a:r>
            <a:r>
              <a:rPr lang="it-IT" dirty="0" err="1">
                <a:latin typeface="Arial" panose="020B0604020202020204" pitchFamily="34" charset="0"/>
                <a:cs typeface="Arial" panose="020B0604020202020204" pitchFamily="34" charset="0"/>
              </a:rPr>
              <a:t>Inconel</a:t>
            </a:r>
            <a:r>
              <a:rPr lang="it-IT" dirty="0">
                <a:latin typeface="Arial" panose="020B0604020202020204" pitchFamily="34" charset="0"/>
                <a:cs typeface="Arial" panose="020B0604020202020204" pitchFamily="34" charset="0"/>
              </a:rPr>
              <a:t> 718 (</a:t>
            </a:r>
            <a:r>
              <a:rPr lang="it-IT" u="sng" dirty="0">
                <a:latin typeface="Arial" panose="020B0604020202020204" pitchFamily="34" charset="0"/>
                <a:cs typeface="Arial" panose="020B0604020202020204" pitchFamily="34" charset="0"/>
              </a:rPr>
              <a:t>da 700 € a 140 €</a:t>
            </a:r>
            <a:r>
              <a:rPr lang="it-IT" dirty="0">
                <a:latin typeface="Arial" panose="020B0604020202020204" pitchFamily="34" charset="0"/>
                <a:cs typeface="Arial" panose="020B0604020202020204" pitchFamily="34" charset="0"/>
              </a:rPr>
              <a:t>).</a:t>
            </a:r>
          </a:p>
          <a:p>
            <a:endParaRPr lang="it-IT" dirty="0"/>
          </a:p>
        </p:txBody>
      </p:sp>
    </p:spTree>
    <p:extLst>
      <p:ext uri="{BB962C8B-B14F-4D97-AF65-F5344CB8AC3E}">
        <p14:creationId xmlns:p14="http://schemas.microsoft.com/office/powerpoint/2010/main" val="1795011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525673B-3C1F-4EF1-A6DC-888A13BE43AB}"/>
              </a:ext>
            </a:extLst>
          </p:cNvPr>
          <p:cNvSpPr>
            <a:spLocks noGrp="1"/>
          </p:cNvSpPr>
          <p:nvPr>
            <p:ph type="title"/>
          </p:nvPr>
        </p:nvSpPr>
        <p:spPr>
          <a:xfrm>
            <a:off x="1033508" y="142044"/>
            <a:ext cx="10515600" cy="1100830"/>
          </a:xfrm>
        </p:spPr>
        <p:txBody>
          <a:bodyPr/>
          <a:lstStyle/>
          <a:p>
            <a:pPr algn="ctr"/>
            <a:r>
              <a:rPr lang="it-IT" dirty="0"/>
              <a:t>Piano di divisione</a:t>
            </a:r>
          </a:p>
        </p:txBody>
      </p:sp>
      <p:pic>
        <p:nvPicPr>
          <p:cNvPr id="4" name="Immagine 3">
            <a:extLst>
              <a:ext uri="{FF2B5EF4-FFF2-40B4-BE49-F238E27FC236}">
                <a16:creationId xmlns:a16="http://schemas.microsoft.com/office/drawing/2014/main" id="{18207841-5A68-A1CD-F7B3-88B3CAE245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3674" y="1323159"/>
            <a:ext cx="5444651" cy="5392797"/>
          </a:xfrm>
          <a:prstGeom prst="rect">
            <a:avLst/>
          </a:prstGeom>
          <a:ln>
            <a:solidFill>
              <a:schemeClr val="tx1"/>
            </a:solidFill>
          </a:ln>
        </p:spPr>
      </p:pic>
    </p:spTree>
    <p:extLst>
      <p:ext uri="{BB962C8B-B14F-4D97-AF65-F5344CB8AC3E}">
        <p14:creationId xmlns:p14="http://schemas.microsoft.com/office/powerpoint/2010/main" val="3562568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C4E9EFA-7E46-ABF1-C51F-BE4CE6227CFE}"/>
              </a:ext>
            </a:extLst>
          </p:cNvPr>
          <p:cNvSpPr>
            <a:spLocks noGrp="1"/>
          </p:cNvSpPr>
          <p:nvPr>
            <p:ph type="title"/>
          </p:nvPr>
        </p:nvSpPr>
        <p:spPr/>
        <p:txBody>
          <a:bodyPr/>
          <a:lstStyle/>
          <a:p>
            <a:pPr algn="ctr"/>
            <a:r>
              <a:rPr lang="it-IT" dirty="0"/>
              <a:t>Spinta </a:t>
            </a:r>
            <a:r>
              <a:rPr lang="it-IT" dirty="0" err="1"/>
              <a:t>metallostatica</a:t>
            </a:r>
            <a:endParaRPr lang="it-IT" dirty="0"/>
          </a:p>
        </p:txBody>
      </p:sp>
      <p:sp>
        <p:nvSpPr>
          <p:cNvPr id="3" name="Segnaposto contenuto 2">
            <a:extLst>
              <a:ext uri="{FF2B5EF4-FFF2-40B4-BE49-F238E27FC236}">
                <a16:creationId xmlns:a16="http://schemas.microsoft.com/office/drawing/2014/main" id="{1B300A0F-BFDB-BEC7-3EED-ADF48DE051B3}"/>
              </a:ext>
            </a:extLst>
          </p:cNvPr>
          <p:cNvSpPr>
            <a:spLocks noGrp="1"/>
          </p:cNvSpPr>
          <p:nvPr>
            <p:ph idx="1"/>
          </p:nvPr>
        </p:nvSpPr>
        <p:spPr/>
        <p:txBody>
          <a:bodyPr/>
          <a:lstStyle/>
          <a:p>
            <a:r>
              <a:rPr lang="it-IT" dirty="0"/>
              <a:t>In base alla geometria del corpo per determinarne la spinta </a:t>
            </a:r>
            <a:r>
              <a:rPr lang="it-IT" dirty="0" err="1"/>
              <a:t>metallostatica</a:t>
            </a:r>
            <a:r>
              <a:rPr lang="it-IT" dirty="0"/>
              <a:t> si considera che abbia una superficie cilindrica, essendo che la pressione varia in ogni punto, si tiene conto di una lunghezza unitaria.</a:t>
            </a:r>
          </a:p>
          <a:p>
            <a:r>
              <a:rPr lang="it-IT" dirty="0"/>
              <a:t>La presenza di un’anima contribuisce alla spinta, su di essa agisce una forza basata sul principio di Archimede.</a:t>
            </a:r>
          </a:p>
        </p:txBody>
      </p:sp>
    </p:spTree>
    <p:extLst>
      <p:ext uri="{BB962C8B-B14F-4D97-AF65-F5344CB8AC3E}">
        <p14:creationId xmlns:p14="http://schemas.microsoft.com/office/powerpoint/2010/main" val="918298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30FBBD-5954-D398-0863-DD643775DD0D}"/>
              </a:ext>
            </a:extLst>
          </p:cNvPr>
          <p:cNvSpPr>
            <a:spLocks noGrp="1"/>
          </p:cNvSpPr>
          <p:nvPr>
            <p:ph type="title"/>
          </p:nvPr>
        </p:nvSpPr>
        <p:spPr>
          <a:xfrm>
            <a:off x="838200" y="0"/>
            <a:ext cx="10515600" cy="1325563"/>
          </a:xfrm>
        </p:spPr>
        <p:txBody>
          <a:bodyPr/>
          <a:lstStyle/>
          <a:p>
            <a:r>
              <a:rPr lang="it-IT" dirty="0"/>
              <a:t>Disegno grezzo nuovo e angoli di sformo nuovi</a:t>
            </a:r>
          </a:p>
        </p:txBody>
      </p:sp>
      <p:pic>
        <p:nvPicPr>
          <p:cNvPr id="6" name="Immagine 5" descr="Immagine che contiene cilindro&#10;&#10;Il contenuto generato dall'IA potrebbe non essere corretto.">
            <a:extLst>
              <a:ext uri="{FF2B5EF4-FFF2-40B4-BE49-F238E27FC236}">
                <a16:creationId xmlns:a16="http://schemas.microsoft.com/office/drawing/2014/main" id="{D7228088-17CA-593C-1A7C-5A2507649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810" y="1504016"/>
            <a:ext cx="4065757" cy="5274085"/>
          </a:xfrm>
          <a:prstGeom prst="rect">
            <a:avLst/>
          </a:prstGeom>
          <a:ln>
            <a:solidFill>
              <a:schemeClr val="tx1"/>
            </a:solidFill>
          </a:ln>
        </p:spPr>
      </p:pic>
      <p:sp>
        <p:nvSpPr>
          <p:cNvPr id="3" name="CasellaDiTesto 2">
            <a:extLst>
              <a:ext uri="{FF2B5EF4-FFF2-40B4-BE49-F238E27FC236}">
                <a16:creationId xmlns:a16="http://schemas.microsoft.com/office/drawing/2014/main" id="{341B5069-DB71-3C8A-23D9-193ED3CD4518}"/>
              </a:ext>
            </a:extLst>
          </p:cNvPr>
          <p:cNvSpPr txBox="1"/>
          <p:nvPr/>
        </p:nvSpPr>
        <p:spPr>
          <a:xfrm>
            <a:off x="7770061" y="3429000"/>
            <a:ext cx="3392129" cy="892552"/>
          </a:xfrm>
          <a:prstGeom prst="rect">
            <a:avLst/>
          </a:prstGeom>
          <a:noFill/>
        </p:spPr>
        <p:txBody>
          <a:bodyPr wrap="square" rtlCol="0">
            <a:spAutoFit/>
          </a:bodyPr>
          <a:lstStyle/>
          <a:p>
            <a:r>
              <a:rPr lang="it-IT" sz="2600" dirty="0"/>
              <a:t>Raccordi di 30°</a:t>
            </a:r>
          </a:p>
          <a:p>
            <a:r>
              <a:rPr lang="it-IT" sz="2600" dirty="0"/>
              <a:t>Angoli di sformo 7°</a:t>
            </a:r>
          </a:p>
        </p:txBody>
      </p:sp>
    </p:spTree>
    <p:extLst>
      <p:ext uri="{BB962C8B-B14F-4D97-AF65-F5344CB8AC3E}">
        <p14:creationId xmlns:p14="http://schemas.microsoft.com/office/powerpoint/2010/main" val="1198712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06FAA2-1E55-77A0-2B49-F47D0CC6486D}"/>
              </a:ext>
            </a:extLst>
          </p:cNvPr>
          <p:cNvSpPr>
            <a:spLocks noGrp="1"/>
          </p:cNvSpPr>
          <p:nvPr>
            <p:ph type="title"/>
          </p:nvPr>
        </p:nvSpPr>
        <p:spPr>
          <a:xfrm>
            <a:off x="838200" y="338492"/>
            <a:ext cx="10515600" cy="1325563"/>
          </a:xfrm>
        </p:spPr>
        <p:txBody>
          <a:bodyPr/>
          <a:lstStyle/>
          <a:p>
            <a:r>
              <a:rPr lang="it-IT" dirty="0"/>
              <a:t>Immagine e discussione del modello in legno e casse d’anima</a:t>
            </a:r>
          </a:p>
        </p:txBody>
      </p:sp>
      <p:pic>
        <p:nvPicPr>
          <p:cNvPr id="1026" name="Picture 2">
            <a:extLst>
              <a:ext uri="{FF2B5EF4-FFF2-40B4-BE49-F238E27FC236}">
                <a16:creationId xmlns:a16="http://schemas.microsoft.com/office/drawing/2014/main" id="{9F2F88B1-1DAF-FF5C-379A-4489657BB8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910838"/>
            <a:ext cx="3124200" cy="37147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C1E4690-DA09-DCF6-4AAC-9C91E6138F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91775"/>
            <a:ext cx="5772150" cy="395287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962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B20EB9-5D1A-D694-3F73-2F8C9C03AAC1}"/>
              </a:ext>
            </a:extLst>
          </p:cNvPr>
          <p:cNvSpPr>
            <a:spLocks noGrp="1"/>
          </p:cNvSpPr>
          <p:nvPr>
            <p:ph type="title"/>
          </p:nvPr>
        </p:nvSpPr>
        <p:spPr>
          <a:xfrm>
            <a:off x="0" y="-163026"/>
            <a:ext cx="12191999" cy="976544"/>
          </a:xfrm>
        </p:spPr>
        <p:txBody>
          <a:bodyPr/>
          <a:lstStyle/>
          <a:p>
            <a:pPr algn="ctr"/>
            <a:r>
              <a:rPr lang="it-IT" dirty="0"/>
              <a:t>Disegno cassa d’anima</a:t>
            </a:r>
          </a:p>
        </p:txBody>
      </p:sp>
      <p:pic>
        <p:nvPicPr>
          <p:cNvPr id="3" name="Immagine 2">
            <a:extLst>
              <a:ext uri="{FF2B5EF4-FFF2-40B4-BE49-F238E27FC236}">
                <a16:creationId xmlns:a16="http://schemas.microsoft.com/office/drawing/2014/main" id="{AB1ABBB2-9282-DCEA-8E0E-6684FC15DBB4}"/>
              </a:ext>
            </a:extLst>
          </p:cNvPr>
          <p:cNvPicPr>
            <a:picLocks noChangeAspect="1"/>
          </p:cNvPicPr>
          <p:nvPr/>
        </p:nvPicPr>
        <p:blipFill>
          <a:blip r:embed="rId2"/>
          <a:stretch>
            <a:fillRect/>
          </a:stretch>
        </p:blipFill>
        <p:spPr>
          <a:xfrm>
            <a:off x="1558963" y="706299"/>
            <a:ext cx="4273666" cy="6045169"/>
          </a:xfrm>
          <a:prstGeom prst="rect">
            <a:avLst/>
          </a:prstGeom>
          <a:ln>
            <a:solidFill>
              <a:schemeClr val="tx1"/>
            </a:solidFill>
          </a:ln>
        </p:spPr>
      </p:pic>
      <p:sp>
        <p:nvSpPr>
          <p:cNvPr id="4" name="Rettangolo 3">
            <a:extLst>
              <a:ext uri="{FF2B5EF4-FFF2-40B4-BE49-F238E27FC236}">
                <a16:creationId xmlns:a16="http://schemas.microsoft.com/office/drawing/2014/main" id="{84029054-85A7-F980-0D86-234C306CD054}"/>
              </a:ext>
            </a:extLst>
          </p:cNvPr>
          <p:cNvSpPr/>
          <p:nvPr/>
        </p:nvSpPr>
        <p:spPr>
          <a:xfrm>
            <a:off x="6656057" y="2769762"/>
            <a:ext cx="3976980" cy="892552"/>
          </a:xfrm>
          <a:prstGeom prst="rect">
            <a:avLst/>
          </a:prstGeom>
          <a:noFill/>
        </p:spPr>
        <p:txBody>
          <a:bodyPr wrap="square" lIns="91440" tIns="45720" rIns="91440" bIns="45720">
            <a:spAutoFit/>
          </a:bodyPr>
          <a:lstStyle/>
          <a:p>
            <a:r>
              <a:rPr lang="it-IT" sz="2600" dirty="0"/>
              <a:t>considerando il criterio di ritiro dell’anima </a:t>
            </a:r>
          </a:p>
        </p:txBody>
      </p:sp>
    </p:spTree>
    <p:extLst>
      <p:ext uri="{BB962C8B-B14F-4D97-AF65-F5344CB8AC3E}">
        <p14:creationId xmlns:p14="http://schemas.microsoft.com/office/powerpoint/2010/main" val="2230045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95AC67A9-DD1A-BF9B-1DFB-7817A288B4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9419" y="1325563"/>
            <a:ext cx="6913161" cy="469524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 name="Titolo 1">
            <a:extLst>
              <a:ext uri="{FF2B5EF4-FFF2-40B4-BE49-F238E27FC236}">
                <a16:creationId xmlns:a16="http://schemas.microsoft.com/office/drawing/2014/main" id="{54E04364-FCC4-25E3-3E23-4FF1229482F8}"/>
              </a:ext>
            </a:extLst>
          </p:cNvPr>
          <p:cNvSpPr>
            <a:spLocks noGrp="1"/>
          </p:cNvSpPr>
          <p:nvPr>
            <p:ph type="title"/>
          </p:nvPr>
        </p:nvSpPr>
        <p:spPr>
          <a:xfrm>
            <a:off x="838199" y="0"/>
            <a:ext cx="10515600" cy="1127464"/>
          </a:xfrm>
        </p:spPr>
        <p:txBody>
          <a:bodyPr/>
          <a:lstStyle/>
          <a:p>
            <a:pPr algn="ctr"/>
            <a:r>
              <a:rPr lang="it-IT" dirty="0"/>
              <a:t>Studio qualitativo</a:t>
            </a:r>
          </a:p>
        </p:txBody>
      </p:sp>
    </p:spTree>
    <p:extLst>
      <p:ext uri="{BB962C8B-B14F-4D97-AF65-F5344CB8AC3E}">
        <p14:creationId xmlns:p14="http://schemas.microsoft.com/office/powerpoint/2010/main" val="855803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4FD40511-2F4F-B092-CAD2-BD497FCFA2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98" y="1927268"/>
            <a:ext cx="4316051" cy="43160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 name="Titolo 1">
            <a:extLst>
              <a:ext uri="{FF2B5EF4-FFF2-40B4-BE49-F238E27FC236}">
                <a16:creationId xmlns:a16="http://schemas.microsoft.com/office/drawing/2014/main" id="{8E5F6F66-1F2E-32B6-EEBB-F16C97ED0FDD}"/>
              </a:ext>
            </a:extLst>
          </p:cNvPr>
          <p:cNvSpPr>
            <a:spLocks noGrp="1"/>
          </p:cNvSpPr>
          <p:nvPr>
            <p:ph type="title"/>
          </p:nvPr>
        </p:nvSpPr>
        <p:spPr>
          <a:xfrm>
            <a:off x="838200" y="108388"/>
            <a:ext cx="10515600" cy="1325563"/>
          </a:xfrm>
        </p:spPr>
        <p:txBody>
          <a:bodyPr/>
          <a:lstStyle/>
          <a:p>
            <a:pPr algn="ctr"/>
            <a:r>
              <a:rPr lang="it-IT" dirty="0" err="1"/>
              <a:t>Heuvers</a:t>
            </a:r>
            <a:r>
              <a:rPr lang="it-IT" dirty="0"/>
              <a:t> e diagramma di Caine </a:t>
            </a:r>
          </a:p>
        </p:txBody>
      </p:sp>
      <p:pic>
        <p:nvPicPr>
          <p:cNvPr id="4" name="Immagine 3" descr="Immagine che contiene linea, Diagramma, diagramma, Parallelo&#10;&#10;Il contenuto generato dall'IA potrebbe non essere corretto.">
            <a:extLst>
              <a:ext uri="{FF2B5EF4-FFF2-40B4-BE49-F238E27FC236}">
                <a16:creationId xmlns:a16="http://schemas.microsoft.com/office/drawing/2014/main" id="{D5CE8700-2C93-5FCB-8CD2-4E87EDA661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5255" y="1927268"/>
            <a:ext cx="7018680" cy="4316051"/>
          </a:xfrm>
          <a:prstGeom prst="rect">
            <a:avLst/>
          </a:prstGeom>
          <a:ln>
            <a:solidFill>
              <a:schemeClr val="tx1"/>
            </a:solidFill>
          </a:ln>
        </p:spPr>
      </p:pic>
    </p:spTree>
    <p:extLst>
      <p:ext uri="{BB962C8B-B14F-4D97-AF65-F5344CB8AC3E}">
        <p14:creationId xmlns:p14="http://schemas.microsoft.com/office/powerpoint/2010/main" val="4274664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4D76227-7D62-19CD-57DE-30E8591DACD0}"/>
              </a:ext>
            </a:extLst>
          </p:cNvPr>
          <p:cNvSpPr>
            <a:spLocks noGrp="1"/>
          </p:cNvSpPr>
          <p:nvPr>
            <p:ph type="title"/>
          </p:nvPr>
        </p:nvSpPr>
        <p:spPr>
          <a:xfrm>
            <a:off x="838200" y="79117"/>
            <a:ext cx="10515600" cy="1325563"/>
          </a:xfrm>
        </p:spPr>
        <p:txBody>
          <a:bodyPr/>
          <a:lstStyle/>
          <a:p>
            <a:pPr algn="ctr"/>
            <a:r>
              <a:rPr lang="it-IT" dirty="0"/>
              <a:t>Simulazione colata e porosità </a:t>
            </a:r>
          </a:p>
        </p:txBody>
      </p:sp>
      <p:pic>
        <p:nvPicPr>
          <p:cNvPr id="5" name="Immagine 4" descr="Immagine che contiene candela, rosso, cilindro, arte&#10;&#10;Il contenuto generato dall'IA potrebbe non essere corretto.">
            <a:extLst>
              <a:ext uri="{FF2B5EF4-FFF2-40B4-BE49-F238E27FC236}">
                <a16:creationId xmlns:a16="http://schemas.microsoft.com/office/drawing/2014/main" id="{99CC959D-A824-638A-3656-32717339CFAC}"/>
              </a:ext>
            </a:extLst>
          </p:cNvPr>
          <p:cNvPicPr>
            <a:picLocks noChangeAspect="1"/>
          </p:cNvPicPr>
          <p:nvPr/>
        </p:nvPicPr>
        <p:blipFill>
          <a:blip r:embed="rId2">
            <a:extLst>
              <a:ext uri="{28A0092B-C50C-407E-A947-70E740481C1C}">
                <a14:useLocalDpi xmlns:a14="http://schemas.microsoft.com/office/drawing/2010/main" val="0"/>
              </a:ext>
            </a:extLst>
          </a:blip>
          <a:srcRect l="24713" r="20758"/>
          <a:stretch>
            <a:fillRect/>
          </a:stretch>
        </p:blipFill>
        <p:spPr>
          <a:xfrm>
            <a:off x="758301" y="1404680"/>
            <a:ext cx="5114553" cy="5275975"/>
          </a:xfrm>
          <a:prstGeom prst="rect">
            <a:avLst/>
          </a:prstGeom>
          <a:ln>
            <a:solidFill>
              <a:schemeClr val="tx1"/>
            </a:solidFill>
          </a:ln>
        </p:spPr>
      </p:pic>
      <p:pic>
        <p:nvPicPr>
          <p:cNvPr id="8" name="Immagine 7" descr="Immagine che contiene schizzo, disegno, Arte bambini, arte&#10;&#10;Il contenuto generato dall'IA potrebbe non essere corretto.">
            <a:extLst>
              <a:ext uri="{FF2B5EF4-FFF2-40B4-BE49-F238E27FC236}">
                <a16:creationId xmlns:a16="http://schemas.microsoft.com/office/drawing/2014/main" id="{9F0A56AC-7B26-2982-C901-CFAF405013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0288" y="1333520"/>
            <a:ext cx="4272116" cy="5418294"/>
          </a:xfrm>
          <a:prstGeom prst="rect">
            <a:avLst/>
          </a:prstGeom>
          <a:ln>
            <a:solidFill>
              <a:schemeClr val="tx1"/>
            </a:solidFill>
          </a:ln>
        </p:spPr>
      </p:pic>
    </p:spTree>
    <p:extLst>
      <p:ext uri="{BB962C8B-B14F-4D97-AF65-F5344CB8AC3E}">
        <p14:creationId xmlns:p14="http://schemas.microsoft.com/office/powerpoint/2010/main" val="2107462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1A164DA-14F5-CD9B-6381-B258E9C86440}"/>
              </a:ext>
            </a:extLst>
          </p:cNvPr>
          <p:cNvSpPr>
            <a:spLocks noGrp="1"/>
          </p:cNvSpPr>
          <p:nvPr>
            <p:ph type="title"/>
          </p:nvPr>
        </p:nvSpPr>
        <p:spPr>
          <a:xfrm>
            <a:off x="838199" y="116550"/>
            <a:ext cx="10515600" cy="1325563"/>
          </a:xfrm>
        </p:spPr>
        <p:txBody>
          <a:bodyPr/>
          <a:lstStyle/>
          <a:p>
            <a:pPr algn="ctr"/>
            <a:r>
              <a:rPr lang="it-IT" dirty="0"/>
              <a:t>Saldatura a TIG (con cianfrinatura)</a:t>
            </a:r>
          </a:p>
        </p:txBody>
      </p:sp>
      <p:pic>
        <p:nvPicPr>
          <p:cNvPr id="3074" name="Picture 2" descr="Immagine che contiene macchina, motore&#10;&#10;Il contenuto generato dall'IA potrebbe non essere corretto.">
            <a:extLst>
              <a:ext uri="{FF2B5EF4-FFF2-40B4-BE49-F238E27FC236}">
                <a16:creationId xmlns:a16="http://schemas.microsoft.com/office/drawing/2014/main" id="{A4D29C8C-9F2B-9D73-F8E9-25A0B3C836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835" y="1576334"/>
            <a:ext cx="3216685" cy="4277131"/>
          </a:xfrm>
          <a:prstGeom prst="rect">
            <a:avLst/>
          </a:prstGeom>
          <a:noFill/>
          <a:extLst>
            <a:ext uri="{909E8E84-426E-40DD-AFC4-6F175D3DCCD1}">
              <a14:hiddenFill xmlns:a14="http://schemas.microsoft.com/office/drawing/2010/main">
                <a:solidFill>
                  <a:srgbClr val="FFFFFF"/>
                </a:solidFill>
              </a14:hiddenFill>
            </a:ext>
          </a:extLst>
        </p:spPr>
      </p:pic>
      <p:sp>
        <p:nvSpPr>
          <p:cNvPr id="8" name="CasellaDiTesto 7">
            <a:extLst>
              <a:ext uri="{FF2B5EF4-FFF2-40B4-BE49-F238E27FC236}">
                <a16:creationId xmlns:a16="http://schemas.microsoft.com/office/drawing/2014/main" id="{B0E4DF6E-6D16-A2D5-F9A6-F04BE4B1BA64}"/>
              </a:ext>
            </a:extLst>
          </p:cNvPr>
          <p:cNvSpPr txBox="1"/>
          <p:nvPr/>
        </p:nvSpPr>
        <p:spPr>
          <a:xfrm>
            <a:off x="5332086" y="4410746"/>
            <a:ext cx="3436375" cy="707886"/>
          </a:xfrm>
          <a:prstGeom prst="rect">
            <a:avLst/>
          </a:prstGeom>
          <a:noFill/>
        </p:spPr>
        <p:txBody>
          <a:bodyPr wrap="square" rtlCol="0">
            <a:spAutoFit/>
          </a:bodyPr>
          <a:lstStyle/>
          <a:p>
            <a:r>
              <a:rPr lang="it-IT" sz="2000" dirty="0"/>
              <a:t>Materiale d’apporto:</a:t>
            </a:r>
          </a:p>
          <a:p>
            <a:r>
              <a:rPr lang="it-IT" sz="2000" dirty="0"/>
              <a:t>ER316L (filo TIG)</a:t>
            </a:r>
          </a:p>
        </p:txBody>
      </p:sp>
      <p:sp>
        <p:nvSpPr>
          <p:cNvPr id="9" name="CasellaDiTesto 8">
            <a:extLst>
              <a:ext uri="{FF2B5EF4-FFF2-40B4-BE49-F238E27FC236}">
                <a16:creationId xmlns:a16="http://schemas.microsoft.com/office/drawing/2014/main" id="{E6E38FB7-D0AB-51F3-C111-E3DE97026C13}"/>
              </a:ext>
            </a:extLst>
          </p:cNvPr>
          <p:cNvSpPr txBox="1"/>
          <p:nvPr/>
        </p:nvSpPr>
        <p:spPr>
          <a:xfrm>
            <a:off x="5332086" y="2218543"/>
            <a:ext cx="3746091" cy="707886"/>
          </a:xfrm>
          <a:prstGeom prst="rect">
            <a:avLst/>
          </a:prstGeom>
          <a:noFill/>
        </p:spPr>
        <p:txBody>
          <a:bodyPr wrap="square" rtlCol="0">
            <a:spAutoFit/>
          </a:bodyPr>
          <a:lstStyle/>
          <a:p>
            <a:r>
              <a:rPr lang="it-IT" sz="2000" dirty="0"/>
              <a:t>La saldatura è eterogenea tra il corpo e la flangia.</a:t>
            </a:r>
          </a:p>
        </p:txBody>
      </p:sp>
      <p:sp>
        <p:nvSpPr>
          <p:cNvPr id="4" name="CasellaDiTesto 3">
            <a:extLst>
              <a:ext uri="{FF2B5EF4-FFF2-40B4-BE49-F238E27FC236}">
                <a16:creationId xmlns:a16="http://schemas.microsoft.com/office/drawing/2014/main" id="{DF746EC4-DC7F-E3B3-8A23-BF674EBF3D5C}"/>
              </a:ext>
            </a:extLst>
          </p:cNvPr>
          <p:cNvSpPr txBox="1"/>
          <p:nvPr/>
        </p:nvSpPr>
        <p:spPr>
          <a:xfrm>
            <a:off x="998294" y="5853465"/>
            <a:ext cx="3216685" cy="369332"/>
          </a:xfrm>
          <a:prstGeom prst="rect">
            <a:avLst/>
          </a:prstGeom>
          <a:noFill/>
        </p:spPr>
        <p:txBody>
          <a:bodyPr wrap="square">
            <a:spAutoFit/>
          </a:bodyPr>
          <a:lstStyle/>
          <a:p>
            <a:r>
              <a:rPr lang="fr-FR" dirty="0"/>
              <a:t>ESAB Rogue ET 230iP AC/DC</a:t>
            </a:r>
            <a:endParaRPr lang="it-IT" dirty="0"/>
          </a:p>
        </p:txBody>
      </p:sp>
    </p:spTree>
    <p:extLst>
      <p:ext uri="{BB962C8B-B14F-4D97-AF65-F5344CB8AC3E}">
        <p14:creationId xmlns:p14="http://schemas.microsoft.com/office/powerpoint/2010/main" val="4191946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44673BE-E0AA-7AFF-EC36-81DE39AC906D}"/>
              </a:ext>
            </a:extLst>
          </p:cNvPr>
          <p:cNvSpPr>
            <a:spLocks noGrp="1"/>
          </p:cNvSpPr>
          <p:nvPr>
            <p:ph type="title"/>
          </p:nvPr>
        </p:nvSpPr>
        <p:spPr>
          <a:xfrm>
            <a:off x="838200" y="0"/>
            <a:ext cx="10515600" cy="970965"/>
          </a:xfrm>
        </p:spPr>
        <p:txBody>
          <a:bodyPr/>
          <a:lstStyle/>
          <a:p>
            <a:pPr algn="ctr"/>
            <a:r>
              <a:rPr lang="it-IT" dirty="0"/>
              <a:t>Disegno corpo e flangia</a:t>
            </a:r>
          </a:p>
        </p:txBody>
      </p:sp>
      <p:pic>
        <p:nvPicPr>
          <p:cNvPr id="4" name="Immagine 3">
            <a:extLst>
              <a:ext uri="{FF2B5EF4-FFF2-40B4-BE49-F238E27FC236}">
                <a16:creationId xmlns:a16="http://schemas.microsoft.com/office/drawing/2014/main" id="{6EC3EFFF-8866-65B5-435E-035CBFA5E1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464" y="906306"/>
            <a:ext cx="4177176" cy="5908682"/>
          </a:xfrm>
          <a:prstGeom prst="rect">
            <a:avLst/>
          </a:prstGeom>
          <a:ln>
            <a:solidFill>
              <a:schemeClr val="tx1"/>
            </a:solidFill>
          </a:ln>
        </p:spPr>
      </p:pic>
      <p:pic>
        <p:nvPicPr>
          <p:cNvPr id="6" name="Immagine 5">
            <a:extLst>
              <a:ext uri="{FF2B5EF4-FFF2-40B4-BE49-F238E27FC236}">
                <a16:creationId xmlns:a16="http://schemas.microsoft.com/office/drawing/2014/main" id="{9B982E28-F7BE-2651-8D61-2F46AC759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2055" y="906306"/>
            <a:ext cx="4177176" cy="5908682"/>
          </a:xfrm>
          <a:prstGeom prst="rect">
            <a:avLst/>
          </a:prstGeom>
          <a:ln>
            <a:solidFill>
              <a:schemeClr val="tx1"/>
            </a:solidFill>
          </a:ln>
        </p:spPr>
      </p:pic>
    </p:spTree>
    <p:extLst>
      <p:ext uri="{BB962C8B-B14F-4D97-AF65-F5344CB8AC3E}">
        <p14:creationId xmlns:p14="http://schemas.microsoft.com/office/powerpoint/2010/main" val="85079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4E0DAD-E91D-4610-3DD3-CBEFCE0AA28D}"/>
              </a:ext>
            </a:extLst>
          </p:cNvPr>
          <p:cNvSpPr>
            <a:spLocks noGrp="1"/>
          </p:cNvSpPr>
          <p:nvPr>
            <p:ph type="title"/>
          </p:nvPr>
        </p:nvSpPr>
        <p:spPr>
          <a:xfrm>
            <a:off x="838200" y="-18473"/>
            <a:ext cx="10515600" cy="735705"/>
          </a:xfrm>
        </p:spPr>
        <p:txBody>
          <a:bodyPr>
            <a:normAutofit fontScale="90000"/>
          </a:bodyPr>
          <a:lstStyle/>
          <a:p>
            <a:pPr algn="ctr"/>
            <a:r>
              <a:rPr lang="it-IT" dirty="0">
                <a:solidFill>
                  <a:srgbClr val="0070C0"/>
                </a:solidFill>
              </a:rPr>
              <a:t>Disegno stelo e criterio accorpamento delle </a:t>
            </a:r>
            <a:r>
              <a:rPr lang="it-IT" dirty="0" err="1">
                <a:solidFill>
                  <a:srgbClr val="0070C0"/>
                </a:solidFill>
              </a:rPr>
              <a:t>sup</a:t>
            </a:r>
            <a:r>
              <a:rPr lang="it-IT" dirty="0">
                <a:solidFill>
                  <a:srgbClr val="0070C0"/>
                </a:solidFill>
              </a:rPr>
              <a:t>.</a:t>
            </a:r>
          </a:p>
        </p:txBody>
      </p:sp>
      <p:pic>
        <p:nvPicPr>
          <p:cNvPr id="4" name="Immagine 3">
            <a:extLst>
              <a:ext uri="{FF2B5EF4-FFF2-40B4-BE49-F238E27FC236}">
                <a16:creationId xmlns:a16="http://schemas.microsoft.com/office/drawing/2014/main" id="{2DF002EB-A08D-F7D9-494F-CEC88689C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735705"/>
            <a:ext cx="4238155" cy="5994939"/>
          </a:xfrm>
          <a:prstGeom prst="rect">
            <a:avLst/>
          </a:prstGeom>
          <a:ln>
            <a:solidFill>
              <a:srgbClr val="0070C0"/>
            </a:solidFill>
          </a:ln>
        </p:spPr>
      </p:pic>
      <p:pic>
        <p:nvPicPr>
          <p:cNvPr id="5" name="Immagine 4">
            <a:extLst>
              <a:ext uri="{FF2B5EF4-FFF2-40B4-BE49-F238E27FC236}">
                <a16:creationId xmlns:a16="http://schemas.microsoft.com/office/drawing/2014/main" id="{2798A27F-7FB0-FD32-675B-27FB3A07664B}"/>
              </a:ext>
            </a:extLst>
          </p:cNvPr>
          <p:cNvPicPr>
            <a:picLocks noChangeAspect="1"/>
          </p:cNvPicPr>
          <p:nvPr/>
        </p:nvPicPr>
        <p:blipFill>
          <a:blip r:embed="rId3"/>
          <a:stretch>
            <a:fillRect/>
          </a:stretch>
        </p:blipFill>
        <p:spPr>
          <a:xfrm>
            <a:off x="6429845" y="741737"/>
            <a:ext cx="4426974" cy="1715452"/>
          </a:xfrm>
          <a:prstGeom prst="rect">
            <a:avLst/>
          </a:prstGeom>
          <a:ln>
            <a:solidFill>
              <a:schemeClr val="accent1"/>
            </a:solidFill>
          </a:ln>
        </p:spPr>
      </p:pic>
      <p:graphicFrame>
        <p:nvGraphicFramePr>
          <p:cNvPr id="6" name="Tabella 5">
            <a:extLst>
              <a:ext uri="{FF2B5EF4-FFF2-40B4-BE49-F238E27FC236}">
                <a16:creationId xmlns:a16="http://schemas.microsoft.com/office/drawing/2014/main" id="{28393D3A-B740-1563-3AED-5FA37FD5107F}"/>
              </a:ext>
            </a:extLst>
          </p:cNvPr>
          <p:cNvGraphicFramePr>
            <a:graphicFrameLocks noGrp="1"/>
          </p:cNvGraphicFramePr>
          <p:nvPr>
            <p:extLst>
              <p:ext uri="{D42A27DB-BD31-4B8C-83A1-F6EECF244321}">
                <p14:modId xmlns:p14="http://schemas.microsoft.com/office/powerpoint/2010/main" val="2068443926"/>
              </p:ext>
            </p:extLst>
          </p:nvPr>
        </p:nvGraphicFramePr>
        <p:xfrm>
          <a:off x="6424544" y="2743420"/>
          <a:ext cx="4457649" cy="2433012"/>
        </p:xfrm>
        <a:graphic>
          <a:graphicData uri="http://schemas.openxmlformats.org/drawingml/2006/table">
            <a:tbl>
              <a:tblPr>
                <a:tableStyleId>{5C22544A-7EE6-4342-B048-85BDC9FD1C3A}</a:tableStyleId>
              </a:tblPr>
              <a:tblGrid>
                <a:gridCol w="1492622">
                  <a:extLst>
                    <a:ext uri="{9D8B030D-6E8A-4147-A177-3AD203B41FA5}">
                      <a16:colId xmlns:a16="http://schemas.microsoft.com/office/drawing/2014/main" val="296105149"/>
                    </a:ext>
                  </a:extLst>
                </a:gridCol>
                <a:gridCol w="1507064">
                  <a:extLst>
                    <a:ext uri="{9D8B030D-6E8A-4147-A177-3AD203B41FA5}">
                      <a16:colId xmlns:a16="http://schemas.microsoft.com/office/drawing/2014/main" val="3330200008"/>
                    </a:ext>
                  </a:extLst>
                </a:gridCol>
                <a:gridCol w="1457963">
                  <a:extLst>
                    <a:ext uri="{9D8B030D-6E8A-4147-A177-3AD203B41FA5}">
                      <a16:colId xmlns:a16="http://schemas.microsoft.com/office/drawing/2014/main" val="2739849753"/>
                    </a:ext>
                  </a:extLst>
                </a:gridCol>
              </a:tblGrid>
              <a:tr h="251787">
                <a:tc>
                  <a:txBody>
                    <a:bodyPr/>
                    <a:lstStyle/>
                    <a:p>
                      <a:pPr algn="l" fontAlgn="ctr">
                        <a:buNone/>
                      </a:pPr>
                      <a:r>
                        <a:rPr lang="it-IT" sz="1400" b="1" u="none" strike="noStrike" dirty="0">
                          <a:effectLst/>
                          <a:latin typeface="Arial" panose="020B0604020202020204" pitchFamily="34" charset="0"/>
                          <a:cs typeface="Arial" panose="020B0604020202020204" pitchFamily="34" charset="0"/>
                        </a:rPr>
                        <a:t>N. superficie</a:t>
                      </a:r>
                      <a:endParaRPr lang="it-IT" sz="1400" b="1"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b="1" u="none" strike="noStrike">
                          <a:effectLst/>
                          <a:latin typeface="Arial" panose="020B0604020202020204" pitchFamily="34" charset="0"/>
                          <a:cs typeface="Arial" panose="020B0604020202020204" pitchFamily="34" charset="0"/>
                        </a:rPr>
                        <a:t>Tipologia </a:t>
                      </a:r>
                      <a:endParaRPr lang="it-IT" sz="1400" b="1"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b="1" u="none" strike="noStrike" dirty="0">
                          <a:effectLst/>
                          <a:latin typeface="Arial" panose="020B0604020202020204" pitchFamily="34" charset="0"/>
                          <a:cs typeface="Arial" panose="020B0604020202020204" pitchFamily="34" charset="0"/>
                        </a:rPr>
                        <a:t>Processo </a:t>
                      </a:r>
                      <a:endParaRPr lang="it-IT" sz="1400" b="1"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1972331305"/>
                  </a:ext>
                </a:extLst>
              </a:tr>
              <a:tr h="419639">
                <a:tc>
                  <a:txBody>
                    <a:bodyPr/>
                    <a:lstStyle/>
                    <a:p>
                      <a:pPr algn="l" fontAlgn="ctr">
                        <a:buNone/>
                      </a:pPr>
                      <a:r>
                        <a:rPr lang="it-IT" sz="1400" u="none" strike="noStrike" dirty="0">
                          <a:effectLst/>
                          <a:latin typeface="Arial" panose="020B0604020202020204" pitchFamily="34" charset="0"/>
                          <a:cs typeface="Arial" panose="020B0604020202020204" pitchFamily="34" charset="0"/>
                        </a:rPr>
                        <a:t>②, ③, </a:t>
                      </a:r>
                      <a:r>
                        <a:rPr lang="it-IT" sz="1400" u="none" strike="noStrike" kern="1200" dirty="0">
                          <a:solidFill>
                            <a:schemeClr val="dk1"/>
                          </a:solidFill>
                          <a:effectLst/>
                          <a:latin typeface="Arial" panose="020B0604020202020204" pitchFamily="34" charset="0"/>
                          <a:ea typeface="+mn-ea"/>
                          <a:cs typeface="Arial" panose="020B0604020202020204" pitchFamily="34" charset="0"/>
                        </a:rPr>
                        <a:t>④, ⑤</a:t>
                      </a:r>
                    </a:p>
                  </a:txBody>
                  <a:tcPr marL="85725" marR="9525" marT="9525" marB="0" anchor="ctr">
                    <a:solidFill>
                      <a:schemeClr val="accent1">
                        <a:lumMod val="20000"/>
                        <a:lumOff val="80000"/>
                      </a:schemeClr>
                    </a:solidFill>
                  </a:tcPr>
                </a:tc>
                <a:tc>
                  <a:txBody>
                    <a:bodyPr/>
                    <a:lstStyle/>
                    <a:p>
                      <a:pPr algn="l" fontAlgn="ctr">
                        <a:buNone/>
                      </a:pPr>
                      <a:r>
                        <a:rPr lang="it-IT" sz="1400" u="none" strike="noStrike">
                          <a:effectLst/>
                          <a:latin typeface="Arial" panose="020B0604020202020204" pitchFamily="34" charset="0"/>
                          <a:cs typeface="Arial" panose="020B0604020202020204" pitchFamily="34" charset="0"/>
                        </a:rPr>
                        <a:t>Cilindriche coassiali esterne</a:t>
                      </a:r>
                      <a:endParaRPr lang="it-IT" sz="1400" b="0"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a:effectLst/>
                          <a:latin typeface="Arial" panose="020B0604020202020204" pitchFamily="34" charset="0"/>
                          <a:cs typeface="Arial" panose="020B0604020202020204" pitchFamily="34" charset="0"/>
                        </a:rPr>
                        <a:t>Tornitura </a:t>
                      </a:r>
                      <a:endParaRPr lang="it-IT" sz="1400" b="0"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2999698575"/>
                  </a:ext>
                </a:extLst>
              </a:tr>
              <a:tr h="392234">
                <a:tc>
                  <a:txBody>
                    <a:bodyPr/>
                    <a:lstStyle/>
                    <a:p>
                      <a:pPr algn="l" fontAlgn="ctr">
                        <a:buNone/>
                      </a:pPr>
                      <a:r>
                        <a:rPr lang="it-IT" sz="1400" u="none" strike="noStrike">
                          <a:effectLst/>
                          <a:latin typeface="Arial" panose="020B0604020202020204" pitchFamily="34" charset="0"/>
                          <a:cs typeface="Arial" panose="020B0604020202020204" pitchFamily="34" charset="0"/>
                        </a:rPr>
                        <a:t>①</a:t>
                      </a:r>
                      <a:endParaRPr lang="it-IT" sz="1400" b="0"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dirty="0">
                          <a:effectLst/>
                          <a:latin typeface="Arial" panose="020B0604020202020204" pitchFamily="34" charset="0"/>
                          <a:cs typeface="Arial" panose="020B0604020202020204" pitchFamily="34" charset="0"/>
                        </a:rPr>
                        <a:t>Piano ortogonale all'asse</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dirty="0">
                          <a:effectLst/>
                          <a:latin typeface="Arial" panose="020B0604020202020204" pitchFamily="34" charset="0"/>
                          <a:cs typeface="Arial" panose="020B0604020202020204" pitchFamily="34" charset="0"/>
                        </a:rPr>
                        <a:t>Tornitura </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3176467856"/>
                  </a:ext>
                </a:extLst>
              </a:tr>
              <a:tr h="419639">
                <a:tc>
                  <a:txBody>
                    <a:bodyPr/>
                    <a:lstStyle/>
                    <a:p>
                      <a:pPr algn="l" fontAlgn="ctr">
                        <a:buNone/>
                      </a:pPr>
                      <a:r>
                        <a:rPr lang="it-IT" sz="1400" u="none" strike="noStrike">
                          <a:effectLst/>
                          <a:latin typeface="Arial" panose="020B0604020202020204" pitchFamily="34" charset="0"/>
                          <a:cs typeface="Arial" panose="020B0604020202020204" pitchFamily="34" charset="0"/>
                        </a:rPr>
                        <a:t>④</a:t>
                      </a:r>
                      <a:endParaRPr lang="it-IT" sz="1400" b="0"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dirty="0">
                          <a:effectLst/>
                          <a:latin typeface="Arial" panose="020B0604020202020204" pitchFamily="34" charset="0"/>
                          <a:cs typeface="Arial" panose="020B0604020202020204" pitchFamily="34" charset="0"/>
                        </a:rPr>
                        <a:t>Smusso di 45° rispetto all’asse</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a:effectLst/>
                          <a:latin typeface="Arial" panose="020B0604020202020204" pitchFamily="34" charset="0"/>
                          <a:cs typeface="Arial" panose="020B0604020202020204" pitchFamily="34" charset="0"/>
                        </a:rPr>
                        <a:t>Tornitura </a:t>
                      </a:r>
                      <a:endParaRPr lang="it-IT" sz="1400" b="0"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3840328241"/>
                  </a:ext>
                </a:extLst>
              </a:tr>
              <a:tr h="222665">
                <a:tc>
                  <a:txBody>
                    <a:bodyPr/>
                    <a:lstStyle/>
                    <a:p>
                      <a:pPr algn="l" fontAlgn="ctr">
                        <a:buNone/>
                      </a:pPr>
                      <a:r>
                        <a:rPr lang="it-IT" sz="1400" u="none" strike="noStrike" dirty="0">
                          <a:effectLst/>
                          <a:latin typeface="Arial" panose="020B0604020202020204" pitchFamily="34" charset="0"/>
                          <a:cs typeface="Arial" panose="020B0604020202020204" pitchFamily="34" charset="0"/>
                        </a:rPr>
                        <a:t>⑥, ⑦</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dirty="0">
                          <a:effectLst/>
                          <a:latin typeface="Arial" panose="020B0604020202020204" pitchFamily="34" charset="0"/>
                          <a:cs typeface="Arial" panose="020B0604020202020204" pitchFamily="34" charset="0"/>
                        </a:rPr>
                        <a:t>Filettature esterne</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a:effectLst/>
                          <a:latin typeface="Arial" panose="020B0604020202020204" pitchFamily="34" charset="0"/>
                          <a:cs typeface="Arial" panose="020B0604020202020204" pitchFamily="34" charset="0"/>
                        </a:rPr>
                        <a:t>Tornitura </a:t>
                      </a:r>
                      <a:endParaRPr lang="it-IT" sz="1400" b="0"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1025158809"/>
                  </a:ext>
                </a:extLst>
              </a:tr>
              <a:tr h="392234">
                <a:tc>
                  <a:txBody>
                    <a:bodyPr/>
                    <a:lstStyle/>
                    <a:p>
                      <a:pPr algn="l" fontAlgn="ctr">
                        <a:buNone/>
                      </a:pPr>
                      <a:r>
                        <a:rPr lang="it-IT" sz="1400" u="none" strike="noStrike" dirty="0">
                          <a:effectLst/>
                          <a:latin typeface="Arial" panose="020B0604020202020204" pitchFamily="34" charset="0"/>
                          <a:cs typeface="Arial" panose="020B0604020202020204" pitchFamily="34" charset="0"/>
                        </a:rPr>
                        <a:t>⑧</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a:effectLst/>
                          <a:latin typeface="Arial" panose="020B0604020202020204" pitchFamily="34" charset="0"/>
                          <a:cs typeface="Arial" panose="020B0604020202020204" pitchFamily="34" charset="0"/>
                        </a:rPr>
                        <a:t>Scanalatura rettilinea cieca</a:t>
                      </a:r>
                      <a:endParaRPr lang="it-IT" sz="1400" b="0" i="0" u="none" strike="noStrike">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dirty="0">
                          <a:effectLst/>
                          <a:latin typeface="Arial" panose="020B0604020202020204" pitchFamily="34" charset="0"/>
                          <a:cs typeface="Arial" panose="020B0604020202020204" pitchFamily="34" charset="0"/>
                        </a:rPr>
                        <a:t>Fresatura</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3840569321"/>
                  </a:ext>
                </a:extLst>
              </a:tr>
            </a:tbl>
          </a:graphicData>
        </a:graphic>
      </p:graphicFrame>
      <p:graphicFrame>
        <p:nvGraphicFramePr>
          <p:cNvPr id="7" name="Tabella 6">
            <a:extLst>
              <a:ext uri="{FF2B5EF4-FFF2-40B4-BE49-F238E27FC236}">
                <a16:creationId xmlns:a16="http://schemas.microsoft.com/office/drawing/2014/main" id="{6A37D538-B7F0-3318-0C0D-9CF262D99A46}"/>
              </a:ext>
            </a:extLst>
          </p:cNvPr>
          <p:cNvGraphicFramePr>
            <a:graphicFrameLocks noGrp="1"/>
          </p:cNvGraphicFramePr>
          <p:nvPr>
            <p:extLst>
              <p:ext uri="{D42A27DB-BD31-4B8C-83A1-F6EECF244321}">
                <p14:modId xmlns:p14="http://schemas.microsoft.com/office/powerpoint/2010/main" val="805179804"/>
              </p:ext>
            </p:extLst>
          </p:nvPr>
        </p:nvGraphicFramePr>
        <p:xfrm>
          <a:off x="6449919" y="5491565"/>
          <a:ext cx="4406900" cy="1092489"/>
        </p:xfrm>
        <a:graphic>
          <a:graphicData uri="http://schemas.openxmlformats.org/drawingml/2006/table">
            <a:tbl>
              <a:tblPr>
                <a:tableStyleId>{5C22544A-7EE6-4342-B048-85BDC9FD1C3A}</a:tableStyleId>
              </a:tblPr>
              <a:tblGrid>
                <a:gridCol w="2278445">
                  <a:extLst>
                    <a:ext uri="{9D8B030D-6E8A-4147-A177-3AD203B41FA5}">
                      <a16:colId xmlns:a16="http://schemas.microsoft.com/office/drawing/2014/main" val="1404057259"/>
                    </a:ext>
                  </a:extLst>
                </a:gridCol>
                <a:gridCol w="2128455">
                  <a:extLst>
                    <a:ext uri="{9D8B030D-6E8A-4147-A177-3AD203B41FA5}">
                      <a16:colId xmlns:a16="http://schemas.microsoft.com/office/drawing/2014/main" val="3155054658"/>
                    </a:ext>
                  </a:extLst>
                </a:gridCol>
              </a:tblGrid>
              <a:tr h="364163">
                <a:tc>
                  <a:txBody>
                    <a:bodyPr/>
                    <a:lstStyle/>
                    <a:p>
                      <a:pPr algn="l" fontAlgn="ctr">
                        <a:buNone/>
                      </a:pPr>
                      <a:r>
                        <a:rPr lang="it-IT" sz="1400" b="1" u="none" strike="noStrike" dirty="0">
                          <a:effectLst/>
                          <a:latin typeface="Arial" panose="020B0604020202020204" pitchFamily="34" charset="0"/>
                          <a:cs typeface="Arial" panose="020B0604020202020204" pitchFamily="34" charset="0"/>
                        </a:rPr>
                        <a:t>N. superficie</a:t>
                      </a:r>
                      <a:endParaRPr lang="it-IT" sz="1400" b="1"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b="1" u="none" strike="noStrike" dirty="0">
                          <a:effectLst/>
                          <a:latin typeface="Arial" panose="020B0604020202020204" pitchFamily="34" charset="0"/>
                          <a:cs typeface="Arial" panose="020B0604020202020204" pitchFamily="34" charset="0"/>
                        </a:rPr>
                        <a:t>Processo </a:t>
                      </a:r>
                      <a:endParaRPr lang="it-IT" sz="1400" b="1"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1452833670"/>
                  </a:ext>
                </a:extLst>
              </a:tr>
              <a:tr h="364163">
                <a:tc>
                  <a:txBody>
                    <a:bodyPr/>
                    <a:lstStyle/>
                    <a:p>
                      <a:pPr algn="l" fontAlgn="ctr">
                        <a:buNone/>
                      </a:pPr>
                      <a:r>
                        <a:rPr lang="it-IT" sz="1400" u="none" strike="noStrike" dirty="0">
                          <a:effectLst/>
                          <a:latin typeface="Arial" panose="020B0604020202020204" pitchFamily="34" charset="0"/>
                          <a:cs typeface="Arial" panose="020B0604020202020204" pitchFamily="34" charset="0"/>
                        </a:rPr>
                        <a:t>①, ②, ③, ④,</a:t>
                      </a:r>
                      <a:r>
                        <a:rPr lang="it-IT" sz="1400" u="none" strike="noStrike" kern="1200" dirty="0">
                          <a:solidFill>
                            <a:schemeClr val="dk1"/>
                          </a:solidFill>
                          <a:effectLst/>
                          <a:latin typeface="Arial" panose="020B0604020202020204" pitchFamily="34" charset="0"/>
                          <a:ea typeface="+mn-ea"/>
                          <a:cs typeface="Arial" panose="020B0604020202020204" pitchFamily="34" charset="0"/>
                        </a:rPr>
                        <a:t> ⑤, </a:t>
                      </a:r>
                      <a:r>
                        <a:rPr lang="it-IT" sz="1400" u="none" strike="noStrike" dirty="0">
                          <a:effectLst/>
                          <a:latin typeface="Arial" panose="020B0604020202020204" pitchFamily="34" charset="0"/>
                          <a:cs typeface="Arial" panose="020B0604020202020204" pitchFamily="34" charset="0"/>
                        </a:rPr>
                        <a:t>⑥, ⑦</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dirty="0">
                          <a:effectLst/>
                          <a:latin typeface="Arial" panose="020B0604020202020204" pitchFamily="34" charset="0"/>
                          <a:cs typeface="Arial" panose="020B0604020202020204" pitchFamily="34" charset="0"/>
                        </a:rPr>
                        <a:t>Tornitura </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2115327987"/>
                  </a:ext>
                </a:extLst>
              </a:tr>
              <a:tr h="364163">
                <a:tc>
                  <a:txBody>
                    <a:bodyPr/>
                    <a:lstStyle/>
                    <a:p>
                      <a:pPr algn="l" fontAlgn="ctr">
                        <a:buNone/>
                      </a:pPr>
                      <a:r>
                        <a:rPr lang="it-IT" sz="1400" u="none" strike="noStrike" dirty="0">
                          <a:effectLst/>
                          <a:latin typeface="Arial" panose="020B0604020202020204" pitchFamily="34" charset="0"/>
                          <a:cs typeface="Arial" panose="020B0604020202020204" pitchFamily="34" charset="0"/>
                        </a:rPr>
                        <a:t>⑧</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tc>
                  <a:txBody>
                    <a:bodyPr/>
                    <a:lstStyle/>
                    <a:p>
                      <a:pPr algn="l" fontAlgn="ctr">
                        <a:buNone/>
                      </a:pPr>
                      <a:r>
                        <a:rPr lang="it-IT" sz="1400" u="none" strike="noStrike" dirty="0">
                          <a:effectLst/>
                          <a:latin typeface="Arial" panose="020B0604020202020204" pitchFamily="34" charset="0"/>
                          <a:cs typeface="Arial" panose="020B0604020202020204" pitchFamily="34" charset="0"/>
                        </a:rPr>
                        <a:t>Fresatura</a:t>
                      </a:r>
                      <a:endParaRPr lang="it-IT" sz="1400" b="0" i="0" u="none" strike="noStrike" dirty="0">
                        <a:solidFill>
                          <a:srgbClr val="000000"/>
                        </a:solidFill>
                        <a:effectLst/>
                        <a:latin typeface="Arial" panose="020B0604020202020204" pitchFamily="34" charset="0"/>
                        <a:cs typeface="Arial" panose="020B0604020202020204" pitchFamily="34" charset="0"/>
                      </a:endParaRPr>
                    </a:p>
                  </a:txBody>
                  <a:tcPr marL="85725" marR="9525" marT="9525" marB="0" anchor="ctr">
                    <a:solidFill>
                      <a:schemeClr val="accent1">
                        <a:lumMod val="20000"/>
                        <a:lumOff val="80000"/>
                      </a:schemeClr>
                    </a:solidFill>
                  </a:tcPr>
                </a:tc>
                <a:extLst>
                  <a:ext uri="{0D108BD9-81ED-4DB2-BD59-A6C34878D82A}">
                    <a16:rowId xmlns:a16="http://schemas.microsoft.com/office/drawing/2014/main" val="4117672564"/>
                  </a:ext>
                </a:extLst>
              </a:tr>
            </a:tbl>
          </a:graphicData>
        </a:graphic>
      </p:graphicFrame>
    </p:spTree>
    <p:extLst>
      <p:ext uri="{BB962C8B-B14F-4D97-AF65-F5344CB8AC3E}">
        <p14:creationId xmlns:p14="http://schemas.microsoft.com/office/powerpoint/2010/main" val="1161999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74A5E20-1BF7-1194-C5BC-201B32C52CEB}"/>
              </a:ext>
            </a:extLst>
          </p:cNvPr>
          <p:cNvSpPr>
            <a:spLocks noGrp="1"/>
          </p:cNvSpPr>
          <p:nvPr>
            <p:ph type="title"/>
          </p:nvPr>
        </p:nvSpPr>
        <p:spPr/>
        <p:txBody>
          <a:bodyPr/>
          <a:lstStyle/>
          <a:p>
            <a:pPr algn="ctr"/>
            <a:r>
              <a:rPr lang="it-IT" dirty="0">
                <a:solidFill>
                  <a:srgbClr val="0070C0"/>
                </a:solidFill>
              </a:rPr>
              <a:t>Tornio ed utensili</a:t>
            </a:r>
          </a:p>
        </p:txBody>
      </p:sp>
      <p:pic>
        <p:nvPicPr>
          <p:cNvPr id="5122" name="Picture 2" descr="Immagine che contiene dispositivo, macchina, tornio, Macchina utensile&#10;&#10;Il contenuto generato dall'IA potrebbe non essere corretto.">
            <a:extLst>
              <a:ext uri="{FF2B5EF4-FFF2-40B4-BE49-F238E27FC236}">
                <a16:creationId xmlns:a16="http://schemas.microsoft.com/office/drawing/2014/main" id="{FB53D476-4C4A-C466-CD30-A105FFA9AA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294" y="1242449"/>
            <a:ext cx="4450785" cy="399322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magine che contiene cerchio, design&#10;&#10;Il contenuto generato dall'IA potrebbe non essere corretto.">
            <a:extLst>
              <a:ext uri="{FF2B5EF4-FFF2-40B4-BE49-F238E27FC236}">
                <a16:creationId xmlns:a16="http://schemas.microsoft.com/office/drawing/2014/main" id="{34A19CEE-F228-749A-D0A7-EE25CB5B0B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9708" y="1683314"/>
            <a:ext cx="1426292" cy="933573"/>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E962DF3F-D3E0-DCAA-4E36-3392C49CB6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3413" y="3468289"/>
            <a:ext cx="1422587" cy="93357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magine che contiene kazoo, design, leva&#10;&#10;Il contenuto generato dall'IA potrebbe non essere corretto.">
            <a:extLst>
              <a:ext uri="{FF2B5EF4-FFF2-40B4-BE49-F238E27FC236}">
                <a16:creationId xmlns:a16="http://schemas.microsoft.com/office/drawing/2014/main" id="{F57CD167-EDA4-93ED-66FC-03538D66CA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9411" y="1551228"/>
            <a:ext cx="1629124" cy="1120837"/>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a:extLst>
              <a:ext uri="{FF2B5EF4-FFF2-40B4-BE49-F238E27FC236}">
                <a16:creationId xmlns:a16="http://schemas.microsoft.com/office/drawing/2014/main" id="{3ED94562-B87A-4D66-C8BC-27F2C059A6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1039" y="3239063"/>
            <a:ext cx="1602044" cy="931102"/>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a:extLst>
              <a:ext uri="{FF2B5EF4-FFF2-40B4-BE49-F238E27FC236}">
                <a16:creationId xmlns:a16="http://schemas.microsoft.com/office/drawing/2014/main" id="{DAF76C1E-3FD4-9C07-7F57-39A22C2EF0F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57251" y="1375503"/>
            <a:ext cx="1453726" cy="1241384"/>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Immagine che contiene smartphone&#10;&#10;Il contenuto generato dall'IA potrebbe non essere corretto.">
            <a:extLst>
              <a:ext uri="{FF2B5EF4-FFF2-40B4-BE49-F238E27FC236}">
                <a16:creationId xmlns:a16="http://schemas.microsoft.com/office/drawing/2014/main" id="{89B80070-5D49-A251-8999-1E8A9B3601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65141" y="3116209"/>
            <a:ext cx="1602044" cy="1025308"/>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Immagine che contiene scatola, design&#10;&#10;Il contenuto generato dall'IA potrebbe non essere corretto.">
            <a:extLst>
              <a:ext uri="{FF2B5EF4-FFF2-40B4-BE49-F238E27FC236}">
                <a16:creationId xmlns:a16="http://schemas.microsoft.com/office/drawing/2014/main" id="{764CB593-215D-4B26-B333-F07D2A02ACB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25066" y="5415377"/>
            <a:ext cx="1115576" cy="892461"/>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Immagine che contiene strumento&#10;&#10;Il contenuto generato dall'IA potrebbe non essere corretto.">
            <a:extLst>
              <a:ext uri="{FF2B5EF4-FFF2-40B4-BE49-F238E27FC236}">
                <a16:creationId xmlns:a16="http://schemas.microsoft.com/office/drawing/2014/main" id="{A7392DEE-283E-280A-86F4-8FC485CC4CB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17924" y="4962805"/>
            <a:ext cx="2323999" cy="1566548"/>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a:extLst>
              <a:ext uri="{FF2B5EF4-FFF2-40B4-BE49-F238E27FC236}">
                <a16:creationId xmlns:a16="http://schemas.microsoft.com/office/drawing/2014/main" id="{E944EDC2-58FE-A89E-FE2C-DF0BBDD88E3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829299" y="4962805"/>
            <a:ext cx="207645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Immagine che contiene design&#10;&#10;Il contenuto generato dall'IA potrebbe non essere corretto.">
            <a:extLst>
              <a:ext uri="{FF2B5EF4-FFF2-40B4-BE49-F238E27FC236}">
                <a16:creationId xmlns:a16="http://schemas.microsoft.com/office/drawing/2014/main" id="{4FFAE861-223A-E00D-A960-6E3E76D692E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163789" y="1578600"/>
            <a:ext cx="1545836" cy="1066094"/>
          </a:xfrm>
          <a:prstGeom prst="rect">
            <a:avLst/>
          </a:prstGeom>
          <a:noFill/>
          <a:extLst>
            <a:ext uri="{909E8E84-426E-40DD-AFC4-6F175D3DCCD1}">
              <a14:hiddenFill xmlns:a14="http://schemas.microsoft.com/office/drawing/2010/main">
                <a:solidFill>
                  <a:srgbClr val="FFFFFF"/>
                </a:solidFill>
              </a14:hiddenFill>
            </a:ext>
          </a:extLst>
        </p:spPr>
      </p:pic>
      <p:pic>
        <p:nvPicPr>
          <p:cNvPr id="5146" name="Picture 26">
            <a:extLst>
              <a:ext uri="{FF2B5EF4-FFF2-40B4-BE49-F238E27FC236}">
                <a16:creationId xmlns:a16="http://schemas.microsoft.com/office/drawing/2014/main" id="{1ED948DF-02E8-F56B-7AE3-FD30110C0F9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163789" y="3038497"/>
            <a:ext cx="1741960" cy="1174810"/>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a:extLst>
              <a:ext uri="{FF2B5EF4-FFF2-40B4-BE49-F238E27FC236}">
                <a16:creationId xmlns:a16="http://schemas.microsoft.com/office/drawing/2014/main" id="{F5748372-65AE-6EF1-8EAB-A8C0956F8820}"/>
              </a:ext>
            </a:extLst>
          </p:cNvPr>
          <p:cNvSpPr txBox="1"/>
          <p:nvPr/>
        </p:nvSpPr>
        <p:spPr>
          <a:xfrm>
            <a:off x="593262" y="5430885"/>
            <a:ext cx="3743163" cy="369332"/>
          </a:xfrm>
          <a:prstGeom prst="rect">
            <a:avLst/>
          </a:prstGeom>
          <a:noFill/>
        </p:spPr>
        <p:txBody>
          <a:bodyPr wrap="square">
            <a:spAutoFit/>
          </a:bodyPr>
          <a:lstStyle/>
          <a:p>
            <a:r>
              <a:rPr lang="it-IT" sz="1800" dirty="0">
                <a:solidFill>
                  <a:srgbClr val="0070C0"/>
                </a:solidFill>
                <a:effectLst/>
                <a:latin typeface="Arial" panose="020B0604020202020204" pitchFamily="34" charset="0"/>
                <a:ea typeface="Calibri" panose="020F0502020204030204" pitchFamily="34" charset="0"/>
              </a:rPr>
              <a:t>tornio parallelo FERVI T997/230V </a:t>
            </a:r>
            <a:endParaRPr lang="it-IT" dirty="0">
              <a:solidFill>
                <a:srgbClr val="0070C0"/>
              </a:solidFill>
            </a:endParaRPr>
          </a:p>
        </p:txBody>
      </p:sp>
    </p:spTree>
    <p:extLst>
      <p:ext uri="{BB962C8B-B14F-4D97-AF65-F5344CB8AC3E}">
        <p14:creationId xmlns:p14="http://schemas.microsoft.com/office/powerpoint/2010/main" val="315479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DF70142-42D3-1575-712D-283880FA119F}"/>
              </a:ext>
            </a:extLst>
          </p:cNvPr>
          <p:cNvSpPr>
            <a:spLocks noGrp="1"/>
          </p:cNvSpPr>
          <p:nvPr>
            <p:ph type="title"/>
          </p:nvPr>
        </p:nvSpPr>
        <p:spPr>
          <a:xfrm>
            <a:off x="838200" y="258593"/>
            <a:ext cx="10515600" cy="1325563"/>
          </a:xfrm>
        </p:spPr>
        <p:txBody>
          <a:bodyPr/>
          <a:lstStyle/>
          <a:p>
            <a:pPr algn="ctr"/>
            <a:r>
              <a:rPr lang="it-IT" dirty="0">
                <a:solidFill>
                  <a:srgbClr val="0070C0"/>
                </a:solidFill>
              </a:rPr>
              <a:t>Fresatrice con frese</a:t>
            </a:r>
          </a:p>
        </p:txBody>
      </p:sp>
      <p:pic>
        <p:nvPicPr>
          <p:cNvPr id="6146" name="Picture 2">
            <a:extLst>
              <a:ext uri="{FF2B5EF4-FFF2-40B4-BE49-F238E27FC236}">
                <a16:creationId xmlns:a16="http://schemas.microsoft.com/office/drawing/2014/main" id="{78EC398D-CE18-A09E-62A6-99A6A3AF22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4889" y="1806103"/>
            <a:ext cx="2472685" cy="132556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3B1A068E-6110-5681-9816-0AF21D60B7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0325" y="3726334"/>
            <a:ext cx="1981815" cy="1981815"/>
          </a:xfrm>
          <a:prstGeom prst="rect">
            <a:avLst/>
          </a:prstGeom>
          <a:noFill/>
          <a:extLst>
            <a:ext uri="{909E8E84-426E-40DD-AFC4-6F175D3DCCD1}">
              <a14:hiddenFill xmlns:a14="http://schemas.microsoft.com/office/drawing/2010/main">
                <a:solidFill>
                  <a:srgbClr val="FFFFFF"/>
                </a:solidFill>
              </a14:hiddenFill>
            </a:ext>
          </a:extLst>
        </p:spPr>
      </p:pic>
      <p:pic>
        <p:nvPicPr>
          <p:cNvPr id="5" name="Immagine 4">
            <a:extLst>
              <a:ext uri="{FF2B5EF4-FFF2-40B4-BE49-F238E27FC236}">
                <a16:creationId xmlns:a16="http://schemas.microsoft.com/office/drawing/2014/main" id="{734E5F3D-1AF4-C639-B968-81466DD8BB97}"/>
              </a:ext>
            </a:extLst>
          </p:cNvPr>
          <p:cNvPicPr>
            <a:picLocks noChangeAspect="1"/>
          </p:cNvPicPr>
          <p:nvPr/>
        </p:nvPicPr>
        <p:blipFill>
          <a:blip r:embed="rId4"/>
          <a:stretch>
            <a:fillRect/>
          </a:stretch>
        </p:blipFill>
        <p:spPr>
          <a:xfrm>
            <a:off x="4495800" y="2030137"/>
            <a:ext cx="3200400" cy="2990850"/>
          </a:xfrm>
          <a:prstGeom prst="rect">
            <a:avLst/>
          </a:prstGeom>
          <a:solidFill>
            <a:srgbClr val="0070C0"/>
          </a:solidFill>
          <a:ln>
            <a:solidFill>
              <a:srgbClr val="0070C0"/>
            </a:solidFill>
          </a:ln>
        </p:spPr>
      </p:pic>
      <p:pic>
        <p:nvPicPr>
          <p:cNvPr id="6" name="Immagine 5" descr="Immagine che contiene macchina, mugnaio, dispositivo, Macchina utensile&#10;&#10;Il contenuto generato dall'IA potrebbe non essere corretto.">
            <a:extLst>
              <a:ext uri="{FF2B5EF4-FFF2-40B4-BE49-F238E27FC236}">
                <a16:creationId xmlns:a16="http://schemas.microsoft.com/office/drawing/2014/main" id="{6761D02B-2CDD-9A12-7D94-791F792669DD}"/>
              </a:ext>
            </a:extLst>
          </p:cNvPr>
          <p:cNvPicPr>
            <a:picLocks noChangeAspect="1"/>
          </p:cNvPicPr>
          <p:nvPr/>
        </p:nvPicPr>
        <p:blipFill>
          <a:blip r:embed="rId5"/>
          <a:srcRect t="449"/>
          <a:stretch>
            <a:fillRect/>
          </a:stretch>
        </p:blipFill>
        <p:spPr>
          <a:xfrm>
            <a:off x="141602" y="1351660"/>
            <a:ext cx="4078689" cy="4365174"/>
          </a:xfrm>
          <a:prstGeom prst="rect">
            <a:avLst/>
          </a:prstGeom>
        </p:spPr>
      </p:pic>
      <p:sp>
        <p:nvSpPr>
          <p:cNvPr id="8" name="CasellaDiTesto 7">
            <a:extLst>
              <a:ext uri="{FF2B5EF4-FFF2-40B4-BE49-F238E27FC236}">
                <a16:creationId xmlns:a16="http://schemas.microsoft.com/office/drawing/2014/main" id="{976FD3C8-034A-0A6C-339C-2F6B3AB36579}"/>
              </a:ext>
            </a:extLst>
          </p:cNvPr>
          <p:cNvSpPr txBox="1"/>
          <p:nvPr/>
        </p:nvSpPr>
        <p:spPr>
          <a:xfrm>
            <a:off x="428899" y="5846544"/>
            <a:ext cx="3504093" cy="646331"/>
          </a:xfrm>
          <a:prstGeom prst="rect">
            <a:avLst/>
          </a:prstGeom>
          <a:noFill/>
        </p:spPr>
        <p:txBody>
          <a:bodyPr wrap="square">
            <a:spAutoFit/>
          </a:bodyPr>
          <a:lstStyle/>
          <a:p>
            <a:r>
              <a:rPr lang="it-IT" dirty="0">
                <a:solidFill>
                  <a:srgbClr val="0070C0"/>
                </a:solidFill>
                <a:latin typeface="Arial" panose="020B0604020202020204" pitchFamily="34" charset="0"/>
                <a:cs typeface="Arial" panose="020B0604020202020204" pitchFamily="34" charset="0"/>
              </a:rPr>
              <a:t>trapano fresatrice Optimum MB 4 con cambio a 12 velocità</a:t>
            </a:r>
          </a:p>
        </p:txBody>
      </p:sp>
    </p:spTree>
    <p:extLst>
      <p:ext uri="{BB962C8B-B14F-4D97-AF65-F5344CB8AC3E}">
        <p14:creationId xmlns:p14="http://schemas.microsoft.com/office/powerpoint/2010/main" val="2538605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7120ED3-2443-7CB4-1D8A-B32B441C802A}"/>
              </a:ext>
            </a:extLst>
          </p:cNvPr>
          <p:cNvSpPr>
            <a:spLocks noGrp="1"/>
          </p:cNvSpPr>
          <p:nvPr>
            <p:ph type="title"/>
          </p:nvPr>
        </p:nvSpPr>
        <p:spPr>
          <a:xfrm>
            <a:off x="838200" y="0"/>
            <a:ext cx="10515600" cy="781235"/>
          </a:xfrm>
        </p:spPr>
        <p:txBody>
          <a:bodyPr>
            <a:normAutofit/>
          </a:bodyPr>
          <a:lstStyle/>
          <a:p>
            <a:pPr algn="ctr"/>
            <a:r>
              <a:rPr lang="it-IT" dirty="0">
                <a:solidFill>
                  <a:srgbClr val="0070C0"/>
                </a:solidFill>
              </a:rPr>
              <a:t>Serraggio disegno </a:t>
            </a:r>
          </a:p>
        </p:txBody>
      </p:sp>
      <p:sp>
        <p:nvSpPr>
          <p:cNvPr id="3" name="CasellaDiTesto 2">
            <a:extLst>
              <a:ext uri="{FF2B5EF4-FFF2-40B4-BE49-F238E27FC236}">
                <a16:creationId xmlns:a16="http://schemas.microsoft.com/office/drawing/2014/main" id="{0A2BE82F-271E-F91D-CA8B-3A55EAC49397}"/>
              </a:ext>
            </a:extLst>
          </p:cNvPr>
          <p:cNvSpPr txBox="1"/>
          <p:nvPr/>
        </p:nvSpPr>
        <p:spPr>
          <a:xfrm>
            <a:off x="6767768" y="2382559"/>
            <a:ext cx="4364091" cy="2092881"/>
          </a:xfrm>
          <a:prstGeom prst="rect">
            <a:avLst/>
          </a:prstGeom>
          <a:noFill/>
        </p:spPr>
        <p:txBody>
          <a:bodyPr wrap="square" rtlCol="0">
            <a:spAutoFit/>
          </a:bodyPr>
          <a:lstStyle/>
          <a:p>
            <a:r>
              <a:rPr lang="it-IT" sz="2600" dirty="0">
                <a:solidFill>
                  <a:srgbClr val="0070C0"/>
                </a:solidFill>
              </a:rPr>
              <a:t>Per fissare i blocchetti a V sono presenti delle scanalature a T sulla traversa fissa per annullare i 6° di libertà nello spazio</a:t>
            </a:r>
          </a:p>
        </p:txBody>
      </p:sp>
      <p:pic>
        <p:nvPicPr>
          <p:cNvPr id="5" name="Immagine 4">
            <a:extLst>
              <a:ext uri="{FF2B5EF4-FFF2-40B4-BE49-F238E27FC236}">
                <a16:creationId xmlns:a16="http://schemas.microsoft.com/office/drawing/2014/main" id="{E557F45B-5C7C-B6A3-76CD-2D0995251C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141" y="710213"/>
            <a:ext cx="4284216" cy="6060093"/>
          </a:xfrm>
          <a:prstGeom prst="rect">
            <a:avLst/>
          </a:prstGeom>
          <a:ln>
            <a:solidFill>
              <a:srgbClr val="0070C0"/>
            </a:solidFill>
          </a:ln>
        </p:spPr>
      </p:pic>
    </p:spTree>
    <p:extLst>
      <p:ext uri="{BB962C8B-B14F-4D97-AF65-F5344CB8AC3E}">
        <p14:creationId xmlns:p14="http://schemas.microsoft.com/office/powerpoint/2010/main" val="59651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A21BB0E-736D-04AA-A146-7A49CE1ACAEE}"/>
              </a:ext>
            </a:extLst>
          </p:cNvPr>
          <p:cNvSpPr>
            <a:spLocks noGrp="1"/>
          </p:cNvSpPr>
          <p:nvPr>
            <p:ph type="title"/>
          </p:nvPr>
        </p:nvSpPr>
        <p:spPr>
          <a:xfrm>
            <a:off x="423909" y="125936"/>
            <a:ext cx="10515600" cy="1325563"/>
          </a:xfrm>
        </p:spPr>
        <p:txBody>
          <a:bodyPr/>
          <a:lstStyle/>
          <a:p>
            <a:pPr algn="ctr"/>
            <a:r>
              <a:rPr lang="it-IT" dirty="0">
                <a:solidFill>
                  <a:srgbClr val="0070C0"/>
                </a:solidFill>
              </a:rPr>
              <a:t>Foglio di ciclo</a:t>
            </a:r>
          </a:p>
        </p:txBody>
      </p:sp>
      <p:pic>
        <p:nvPicPr>
          <p:cNvPr id="8" name="Immagine 7">
            <a:extLst>
              <a:ext uri="{FF2B5EF4-FFF2-40B4-BE49-F238E27FC236}">
                <a16:creationId xmlns:a16="http://schemas.microsoft.com/office/drawing/2014/main" id="{6F69DF54-628A-D360-6403-7AAFFB2CCCED}"/>
              </a:ext>
            </a:extLst>
          </p:cNvPr>
          <p:cNvPicPr>
            <a:picLocks noChangeAspect="1"/>
          </p:cNvPicPr>
          <p:nvPr/>
        </p:nvPicPr>
        <p:blipFill>
          <a:blip r:embed="rId3"/>
          <a:stretch>
            <a:fillRect/>
          </a:stretch>
        </p:blipFill>
        <p:spPr>
          <a:xfrm>
            <a:off x="65103" y="1914488"/>
            <a:ext cx="5575177" cy="3469682"/>
          </a:xfrm>
          <a:prstGeom prst="rect">
            <a:avLst/>
          </a:prstGeom>
          <a:ln>
            <a:solidFill>
              <a:srgbClr val="0070C0"/>
            </a:solidFill>
          </a:ln>
        </p:spPr>
      </p:pic>
      <p:pic>
        <p:nvPicPr>
          <p:cNvPr id="10" name="Immagine 9">
            <a:extLst>
              <a:ext uri="{FF2B5EF4-FFF2-40B4-BE49-F238E27FC236}">
                <a16:creationId xmlns:a16="http://schemas.microsoft.com/office/drawing/2014/main" id="{34AC973D-5744-D5E3-CE14-C071087EB2FA}"/>
              </a:ext>
            </a:extLst>
          </p:cNvPr>
          <p:cNvPicPr>
            <a:picLocks noChangeAspect="1"/>
          </p:cNvPicPr>
          <p:nvPr/>
        </p:nvPicPr>
        <p:blipFill>
          <a:blip r:embed="rId4"/>
          <a:stretch>
            <a:fillRect/>
          </a:stretch>
        </p:blipFill>
        <p:spPr>
          <a:xfrm>
            <a:off x="5779363" y="1914488"/>
            <a:ext cx="6347534" cy="3448660"/>
          </a:xfrm>
          <a:prstGeom prst="rect">
            <a:avLst/>
          </a:prstGeom>
          <a:ln>
            <a:solidFill>
              <a:srgbClr val="0070C0"/>
            </a:solidFill>
          </a:ln>
        </p:spPr>
      </p:pic>
    </p:spTree>
    <p:extLst>
      <p:ext uri="{BB962C8B-B14F-4D97-AF65-F5344CB8AC3E}">
        <p14:creationId xmlns:p14="http://schemas.microsoft.com/office/powerpoint/2010/main" val="2749123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D5B0A11-B045-C81F-5339-9447BB59BDE9}"/>
              </a:ext>
            </a:extLst>
          </p:cNvPr>
          <p:cNvSpPr>
            <a:spLocks noGrp="1"/>
          </p:cNvSpPr>
          <p:nvPr>
            <p:ph type="title"/>
          </p:nvPr>
        </p:nvSpPr>
        <p:spPr>
          <a:xfrm>
            <a:off x="838199" y="0"/>
            <a:ext cx="10515600" cy="682439"/>
          </a:xfrm>
        </p:spPr>
        <p:txBody>
          <a:bodyPr>
            <a:normAutofit fontScale="90000"/>
          </a:bodyPr>
          <a:lstStyle/>
          <a:p>
            <a:pPr algn="ctr"/>
            <a:r>
              <a:rPr lang="it-IT" dirty="0">
                <a:solidFill>
                  <a:srgbClr val="0070C0"/>
                </a:solidFill>
              </a:rPr>
              <a:t>Foglio di fase </a:t>
            </a:r>
          </a:p>
        </p:txBody>
      </p:sp>
      <p:pic>
        <p:nvPicPr>
          <p:cNvPr id="6" name="Immagine 5">
            <a:extLst>
              <a:ext uri="{FF2B5EF4-FFF2-40B4-BE49-F238E27FC236}">
                <a16:creationId xmlns:a16="http://schemas.microsoft.com/office/drawing/2014/main" id="{BCF23EF5-5036-641B-2C83-6F048B13A264}"/>
              </a:ext>
            </a:extLst>
          </p:cNvPr>
          <p:cNvPicPr>
            <a:picLocks noChangeAspect="1"/>
          </p:cNvPicPr>
          <p:nvPr/>
        </p:nvPicPr>
        <p:blipFill>
          <a:blip r:embed="rId3"/>
          <a:stretch>
            <a:fillRect/>
          </a:stretch>
        </p:blipFill>
        <p:spPr>
          <a:xfrm>
            <a:off x="463813" y="682439"/>
            <a:ext cx="11264372" cy="6141765"/>
          </a:xfrm>
          <a:prstGeom prst="rect">
            <a:avLst/>
          </a:prstGeom>
          <a:ln>
            <a:solidFill>
              <a:srgbClr val="0070C0"/>
            </a:solidFill>
          </a:ln>
        </p:spPr>
      </p:pic>
    </p:spTree>
    <p:extLst>
      <p:ext uri="{BB962C8B-B14F-4D97-AF65-F5344CB8AC3E}">
        <p14:creationId xmlns:p14="http://schemas.microsoft.com/office/powerpoint/2010/main" val="4181781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9458CAFE-A343-7019-0E0A-10A4C60791D3}"/>
              </a:ext>
            </a:extLst>
          </p:cNvPr>
          <p:cNvPicPr>
            <a:picLocks noChangeAspect="1"/>
          </p:cNvPicPr>
          <p:nvPr/>
        </p:nvPicPr>
        <p:blipFill>
          <a:blip r:embed="rId2"/>
          <a:stretch>
            <a:fillRect/>
          </a:stretch>
        </p:blipFill>
        <p:spPr>
          <a:xfrm>
            <a:off x="427608" y="453094"/>
            <a:ext cx="11336784" cy="5951812"/>
          </a:xfrm>
          <a:prstGeom prst="rect">
            <a:avLst/>
          </a:prstGeom>
          <a:ln>
            <a:solidFill>
              <a:srgbClr val="0070C0"/>
            </a:solidFill>
          </a:ln>
        </p:spPr>
      </p:pic>
    </p:spTree>
    <p:extLst>
      <p:ext uri="{BB962C8B-B14F-4D97-AF65-F5344CB8AC3E}">
        <p14:creationId xmlns:p14="http://schemas.microsoft.com/office/powerpoint/2010/main" val="28251876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4244090E-7A36-26D6-6AAE-106628B0A8EF}"/>
              </a:ext>
            </a:extLst>
          </p:cNvPr>
          <p:cNvPicPr>
            <a:picLocks noChangeAspect="1"/>
          </p:cNvPicPr>
          <p:nvPr/>
        </p:nvPicPr>
        <p:blipFill>
          <a:blip r:embed="rId2"/>
          <a:stretch>
            <a:fillRect/>
          </a:stretch>
        </p:blipFill>
        <p:spPr>
          <a:xfrm>
            <a:off x="573533" y="499809"/>
            <a:ext cx="11044933" cy="6011965"/>
          </a:xfrm>
          <a:prstGeom prst="rect">
            <a:avLst/>
          </a:prstGeom>
          <a:ln>
            <a:solidFill>
              <a:srgbClr val="0070C0"/>
            </a:solidFill>
          </a:ln>
        </p:spPr>
      </p:pic>
    </p:spTree>
    <p:extLst>
      <p:ext uri="{BB962C8B-B14F-4D97-AF65-F5344CB8AC3E}">
        <p14:creationId xmlns:p14="http://schemas.microsoft.com/office/powerpoint/2010/main" val="22036885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F591140-39B5-452F-DE64-E37B9D279E0D}"/>
              </a:ext>
            </a:extLst>
          </p:cNvPr>
          <p:cNvSpPr>
            <a:spLocks noGrp="1"/>
          </p:cNvSpPr>
          <p:nvPr>
            <p:ph type="title"/>
          </p:nvPr>
        </p:nvSpPr>
        <p:spPr>
          <a:xfrm>
            <a:off x="824511" y="107673"/>
            <a:ext cx="10542973" cy="548167"/>
          </a:xfrm>
        </p:spPr>
        <p:txBody>
          <a:bodyPr>
            <a:normAutofit fontScale="90000"/>
          </a:bodyPr>
          <a:lstStyle/>
          <a:p>
            <a:pPr algn="ctr"/>
            <a:r>
              <a:rPr lang="it-IT" dirty="0">
                <a:solidFill>
                  <a:srgbClr val="0070C0"/>
                </a:solidFill>
              </a:rPr>
              <a:t>Disegno volantino</a:t>
            </a:r>
          </a:p>
        </p:txBody>
      </p:sp>
      <p:pic>
        <p:nvPicPr>
          <p:cNvPr id="4" name="Immagine 3">
            <a:extLst>
              <a:ext uri="{FF2B5EF4-FFF2-40B4-BE49-F238E27FC236}">
                <a16:creationId xmlns:a16="http://schemas.microsoft.com/office/drawing/2014/main" id="{61518AFD-7C06-02B7-60F5-4AE5FC06A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7227" y="727968"/>
            <a:ext cx="4289006" cy="6066869"/>
          </a:xfrm>
          <a:prstGeom prst="rect">
            <a:avLst/>
          </a:prstGeom>
          <a:ln>
            <a:solidFill>
              <a:srgbClr val="0070C0"/>
            </a:solidFill>
          </a:ln>
        </p:spPr>
      </p:pic>
    </p:spTree>
    <p:extLst>
      <p:ext uri="{BB962C8B-B14F-4D97-AF65-F5344CB8AC3E}">
        <p14:creationId xmlns:p14="http://schemas.microsoft.com/office/powerpoint/2010/main" val="22094812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3D188E3-CF8B-C041-E922-60257488F026}"/>
              </a:ext>
            </a:extLst>
          </p:cNvPr>
          <p:cNvSpPr>
            <a:spLocks noGrp="1"/>
          </p:cNvSpPr>
          <p:nvPr>
            <p:ph type="title"/>
          </p:nvPr>
        </p:nvSpPr>
        <p:spPr/>
        <p:txBody>
          <a:bodyPr/>
          <a:lstStyle/>
          <a:p>
            <a:pPr algn="ctr"/>
            <a:r>
              <a:rPr lang="it-IT" dirty="0">
                <a:solidFill>
                  <a:srgbClr val="0070C0"/>
                </a:solidFill>
              </a:rPr>
              <a:t>Stampa 3-D (FDM)</a:t>
            </a:r>
          </a:p>
        </p:txBody>
      </p:sp>
      <p:pic>
        <p:nvPicPr>
          <p:cNvPr id="7170" name="Picture 2">
            <a:extLst>
              <a:ext uri="{FF2B5EF4-FFF2-40B4-BE49-F238E27FC236}">
                <a16:creationId xmlns:a16="http://schemas.microsoft.com/office/drawing/2014/main" id="{1508C8E7-6594-4CE4-847A-C036A6EF08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357" y="-257453"/>
            <a:ext cx="2959824" cy="295982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magine che contiene schermata, cerchio, testo, Software per la grafica&#10;&#10;Il contenuto generato dall'IA potrebbe non essere corretto.">
            <a:extLst>
              <a:ext uri="{FF2B5EF4-FFF2-40B4-BE49-F238E27FC236}">
                <a16:creationId xmlns:a16="http://schemas.microsoft.com/office/drawing/2014/main" id="{E3FE8CE5-5704-E00E-1A8D-AEDFD27F94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5233" y="2310306"/>
            <a:ext cx="9169123" cy="4419139"/>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
        <p:nvSpPr>
          <p:cNvPr id="4" name="CasellaDiTesto 3">
            <a:extLst>
              <a:ext uri="{FF2B5EF4-FFF2-40B4-BE49-F238E27FC236}">
                <a16:creationId xmlns:a16="http://schemas.microsoft.com/office/drawing/2014/main" id="{4B73A684-1075-B26F-9D76-3178B0097F4D}"/>
              </a:ext>
            </a:extLst>
          </p:cNvPr>
          <p:cNvSpPr txBox="1"/>
          <p:nvPr/>
        </p:nvSpPr>
        <p:spPr>
          <a:xfrm>
            <a:off x="4849427" y="1631165"/>
            <a:ext cx="2723226" cy="369332"/>
          </a:xfrm>
          <a:prstGeom prst="rect">
            <a:avLst/>
          </a:prstGeom>
          <a:noFill/>
        </p:spPr>
        <p:txBody>
          <a:bodyPr wrap="square">
            <a:spAutoFit/>
          </a:bodyPr>
          <a:lstStyle/>
          <a:p>
            <a:r>
              <a:rPr lang="it-IT" sz="1800" dirty="0">
                <a:solidFill>
                  <a:srgbClr val="0070C0"/>
                </a:solidFill>
                <a:effectLst/>
                <a:latin typeface="Arial" panose="020B0604020202020204" pitchFamily="34" charset="0"/>
                <a:ea typeface="Calibri" panose="020F0502020204030204" pitchFamily="34" charset="0"/>
              </a:rPr>
              <a:t>stampante A250T aperta</a:t>
            </a:r>
            <a:endParaRPr lang="it-IT" dirty="0">
              <a:solidFill>
                <a:srgbClr val="0070C0"/>
              </a:solidFill>
            </a:endParaRPr>
          </a:p>
        </p:txBody>
      </p:sp>
      <p:sp>
        <p:nvSpPr>
          <p:cNvPr id="5" name="Rettangolo 4">
            <a:extLst>
              <a:ext uri="{FF2B5EF4-FFF2-40B4-BE49-F238E27FC236}">
                <a16:creationId xmlns:a16="http://schemas.microsoft.com/office/drawing/2014/main" id="{C4ACC4F7-4940-C246-7FAC-B2F44767D1AB}"/>
              </a:ext>
            </a:extLst>
          </p:cNvPr>
          <p:cNvSpPr/>
          <p:nvPr/>
        </p:nvSpPr>
        <p:spPr>
          <a:xfrm>
            <a:off x="117644" y="3781211"/>
            <a:ext cx="3302493" cy="1477328"/>
          </a:xfrm>
          <a:prstGeom prst="rect">
            <a:avLst/>
          </a:prstGeom>
          <a:noFill/>
        </p:spPr>
        <p:txBody>
          <a:bodyPr wrap="square" lIns="91440" tIns="45720" rIns="91440" bIns="45720">
            <a:spAutoFit/>
          </a:bodyPr>
          <a:lstStyle/>
          <a:p>
            <a:r>
              <a:rPr lang="it-IT" dirty="0">
                <a:solidFill>
                  <a:srgbClr val="0070C0"/>
                </a:solidFill>
                <a:latin typeface="Arial" panose="020B0604020202020204" pitchFamily="34" charset="0"/>
              </a:rPr>
              <a:t>Tipo di adesione: bordo Volantino: ABS</a:t>
            </a:r>
          </a:p>
          <a:p>
            <a:r>
              <a:rPr lang="it-IT" dirty="0">
                <a:solidFill>
                  <a:srgbClr val="0070C0"/>
                </a:solidFill>
                <a:latin typeface="Arial" panose="020B0604020202020204" pitchFamily="34" charset="0"/>
              </a:rPr>
              <a:t>Supporto normale a fisarmonica: PVA</a:t>
            </a:r>
          </a:p>
          <a:p>
            <a:r>
              <a:rPr lang="it-IT" dirty="0">
                <a:solidFill>
                  <a:srgbClr val="0070C0"/>
                </a:solidFill>
                <a:latin typeface="Arial" panose="020B0604020202020204" pitchFamily="34" charset="0"/>
              </a:rPr>
              <a:t>Altezza </a:t>
            </a:r>
            <a:r>
              <a:rPr lang="it-IT" dirty="0" err="1">
                <a:solidFill>
                  <a:srgbClr val="0070C0"/>
                </a:solidFill>
                <a:latin typeface="Arial" panose="020B0604020202020204" pitchFamily="34" charset="0"/>
              </a:rPr>
              <a:t>layer</a:t>
            </a:r>
            <a:r>
              <a:rPr lang="it-IT" dirty="0">
                <a:solidFill>
                  <a:srgbClr val="0070C0"/>
                </a:solidFill>
                <a:latin typeface="Arial" panose="020B0604020202020204" pitchFamily="34" charset="0"/>
              </a:rPr>
              <a:t>: 0,2 mm</a:t>
            </a:r>
          </a:p>
        </p:txBody>
      </p:sp>
    </p:spTree>
    <p:extLst>
      <p:ext uri="{BB962C8B-B14F-4D97-AF65-F5344CB8AC3E}">
        <p14:creationId xmlns:p14="http://schemas.microsoft.com/office/powerpoint/2010/main" val="2038175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5B1974-A2F9-EFAF-BAA0-A02C2ADBB072}"/>
              </a:ext>
            </a:extLst>
          </p:cNvPr>
          <p:cNvSpPr>
            <a:spLocks noGrp="1"/>
          </p:cNvSpPr>
          <p:nvPr>
            <p:ph type="title"/>
          </p:nvPr>
        </p:nvSpPr>
        <p:spPr>
          <a:xfrm>
            <a:off x="838200" y="91124"/>
            <a:ext cx="10515600" cy="725622"/>
          </a:xfrm>
        </p:spPr>
        <p:txBody>
          <a:bodyPr/>
          <a:lstStyle/>
          <a:p>
            <a:pPr algn="ctr"/>
            <a:r>
              <a:rPr lang="it-IT" dirty="0">
                <a:solidFill>
                  <a:srgbClr val="0070C0"/>
                </a:solidFill>
              </a:rPr>
              <a:t>Stampaggio a caldo</a:t>
            </a:r>
          </a:p>
        </p:txBody>
      </p:sp>
      <p:sp>
        <p:nvSpPr>
          <p:cNvPr id="10" name="CasellaDiTesto 9">
            <a:extLst>
              <a:ext uri="{FF2B5EF4-FFF2-40B4-BE49-F238E27FC236}">
                <a16:creationId xmlns:a16="http://schemas.microsoft.com/office/drawing/2014/main" id="{FC77776F-974D-8C37-DAA4-C65CA52E0EE5}"/>
              </a:ext>
            </a:extLst>
          </p:cNvPr>
          <p:cNvSpPr txBox="1"/>
          <p:nvPr/>
        </p:nvSpPr>
        <p:spPr>
          <a:xfrm>
            <a:off x="6338657" y="3134840"/>
            <a:ext cx="2829015" cy="1200329"/>
          </a:xfrm>
          <a:prstGeom prst="rect">
            <a:avLst/>
          </a:prstGeom>
          <a:noFill/>
        </p:spPr>
        <p:txBody>
          <a:bodyPr wrap="square">
            <a:spAutoFit/>
          </a:bodyPr>
          <a:lstStyle/>
          <a:p>
            <a:r>
              <a:rPr lang="it-IT" sz="1800" dirty="0">
                <a:solidFill>
                  <a:srgbClr val="0070C0"/>
                </a:solidFill>
                <a:effectLst/>
                <a:latin typeface="Arial" panose="020B0604020202020204" pitchFamily="34" charset="0"/>
                <a:ea typeface="Times New Roman" panose="02020603050405020304" pitchFamily="18" charset="0"/>
              </a:rPr>
              <a:t>Pressa oleodinamica </a:t>
            </a:r>
            <a:r>
              <a:rPr lang="it-IT" sz="1800" dirty="0" err="1">
                <a:solidFill>
                  <a:srgbClr val="0070C0"/>
                </a:solidFill>
                <a:effectLst/>
                <a:latin typeface="Arial" panose="020B0604020202020204" pitchFamily="34" charset="0"/>
                <a:ea typeface="Times New Roman" panose="02020603050405020304" pitchFamily="18" charset="0"/>
              </a:rPr>
              <a:t>Gigant</a:t>
            </a:r>
            <a:r>
              <a:rPr lang="it-IT" sz="1800" dirty="0">
                <a:solidFill>
                  <a:srgbClr val="0070C0"/>
                </a:solidFill>
                <a:effectLst/>
                <a:latin typeface="Arial" panose="020B0604020202020204" pitchFamily="34" charset="0"/>
                <a:ea typeface="Times New Roman" panose="02020603050405020304" pitchFamily="18" charset="0"/>
              </a:rPr>
              <a:t> G2-400/2E Cavenaghi &amp; Ridolfi 400 t ad azione verticale</a:t>
            </a:r>
            <a:endParaRPr lang="it-IT" dirty="0">
              <a:solidFill>
                <a:srgbClr val="0070C0"/>
              </a:solidFill>
            </a:endParaRPr>
          </a:p>
        </p:txBody>
      </p:sp>
      <p:pic>
        <p:nvPicPr>
          <p:cNvPr id="11" name="Picture 4" descr="Pressa Gigant 400 ton | SIDICOM GROUP S.R.L.">
            <a:extLst>
              <a:ext uri="{FF2B5EF4-FFF2-40B4-BE49-F238E27FC236}">
                <a16:creationId xmlns:a16="http://schemas.microsoft.com/office/drawing/2014/main" id="{1469A24D-E52A-F871-BDEE-82F26B2D4C5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18" t="4013" r="5238" b="11327"/>
          <a:stretch>
            <a:fillRect/>
          </a:stretch>
        </p:blipFill>
        <p:spPr bwMode="auto">
          <a:xfrm>
            <a:off x="3024328" y="930359"/>
            <a:ext cx="2829016" cy="5836517"/>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0151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9A528F8-8D67-B1AB-E45A-9422FFE8941E}"/>
              </a:ext>
            </a:extLst>
          </p:cNvPr>
          <p:cNvSpPr>
            <a:spLocks noGrp="1"/>
          </p:cNvSpPr>
          <p:nvPr>
            <p:ph type="title"/>
          </p:nvPr>
        </p:nvSpPr>
        <p:spPr>
          <a:xfrm>
            <a:off x="838200" y="0"/>
            <a:ext cx="10515600" cy="749089"/>
          </a:xfrm>
        </p:spPr>
        <p:txBody>
          <a:bodyPr/>
          <a:lstStyle/>
          <a:p>
            <a:pPr algn="ctr"/>
            <a:r>
              <a:rPr lang="it-IT" dirty="0">
                <a:solidFill>
                  <a:srgbClr val="0070C0"/>
                </a:solidFill>
              </a:rPr>
              <a:t>Stampo e controstampo disegni</a:t>
            </a:r>
          </a:p>
        </p:txBody>
      </p:sp>
      <p:pic>
        <p:nvPicPr>
          <p:cNvPr id="1026" name="Picture 2">
            <a:extLst>
              <a:ext uri="{FF2B5EF4-FFF2-40B4-BE49-F238E27FC236}">
                <a16:creationId xmlns:a16="http://schemas.microsoft.com/office/drawing/2014/main" id="{1E2DED02-A8C9-CA20-EBC3-8388AA19F8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3624" y="2680400"/>
            <a:ext cx="3031220" cy="3193971"/>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63FC6462-9D9C-E46A-F898-3E1189952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6158" y="2680400"/>
            <a:ext cx="3484332" cy="3193971"/>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
        <p:nvSpPr>
          <p:cNvPr id="6" name="CasellaDiTesto 5">
            <a:extLst>
              <a:ext uri="{FF2B5EF4-FFF2-40B4-BE49-F238E27FC236}">
                <a16:creationId xmlns:a16="http://schemas.microsoft.com/office/drawing/2014/main" id="{B7E39FBD-5831-6E07-C3FE-3DBAEB6AA028}"/>
              </a:ext>
            </a:extLst>
          </p:cNvPr>
          <p:cNvSpPr txBox="1"/>
          <p:nvPr/>
        </p:nvSpPr>
        <p:spPr>
          <a:xfrm>
            <a:off x="9032900" y="1968151"/>
            <a:ext cx="2196613" cy="492443"/>
          </a:xfrm>
          <a:prstGeom prst="rect">
            <a:avLst/>
          </a:prstGeom>
          <a:noFill/>
        </p:spPr>
        <p:txBody>
          <a:bodyPr wrap="square">
            <a:spAutoFit/>
          </a:bodyPr>
          <a:lstStyle/>
          <a:p>
            <a:r>
              <a:rPr lang="it-IT" sz="2600" b="0" i="1" dirty="0">
                <a:solidFill>
                  <a:srgbClr val="0070C0"/>
                </a:solidFill>
                <a:effectLst/>
                <a:latin typeface="WordVisi_MSFontService"/>
              </a:rPr>
              <a:t>controstampo</a:t>
            </a:r>
            <a:endParaRPr lang="it-IT" sz="2600" dirty="0">
              <a:solidFill>
                <a:srgbClr val="0070C0"/>
              </a:solidFill>
            </a:endParaRPr>
          </a:p>
        </p:txBody>
      </p:sp>
      <p:sp>
        <p:nvSpPr>
          <p:cNvPr id="5" name="CasellaDiTesto 4">
            <a:extLst>
              <a:ext uri="{FF2B5EF4-FFF2-40B4-BE49-F238E27FC236}">
                <a16:creationId xmlns:a16="http://schemas.microsoft.com/office/drawing/2014/main" id="{457BFAF1-AC86-25B0-8011-9806EA5AAC1B}"/>
              </a:ext>
            </a:extLst>
          </p:cNvPr>
          <p:cNvSpPr txBox="1"/>
          <p:nvPr/>
        </p:nvSpPr>
        <p:spPr>
          <a:xfrm>
            <a:off x="5858513" y="1968150"/>
            <a:ext cx="1302798" cy="492443"/>
          </a:xfrm>
          <a:prstGeom prst="rect">
            <a:avLst/>
          </a:prstGeom>
          <a:noFill/>
        </p:spPr>
        <p:txBody>
          <a:bodyPr wrap="square">
            <a:spAutoFit/>
          </a:bodyPr>
          <a:lstStyle/>
          <a:p>
            <a:r>
              <a:rPr lang="it-IT" sz="2600" i="1" dirty="0">
                <a:solidFill>
                  <a:srgbClr val="0070C0"/>
                </a:solidFill>
                <a:latin typeface="WordVisi_MSFontService"/>
              </a:rPr>
              <a:t>stampo</a:t>
            </a:r>
          </a:p>
        </p:txBody>
      </p:sp>
      <p:pic>
        <p:nvPicPr>
          <p:cNvPr id="7" name="Immagine 6">
            <a:extLst>
              <a:ext uri="{FF2B5EF4-FFF2-40B4-BE49-F238E27FC236}">
                <a16:creationId xmlns:a16="http://schemas.microsoft.com/office/drawing/2014/main" id="{5BEE99EC-E5F8-CFE0-EFC6-20C90FBB65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239" y="665962"/>
            <a:ext cx="4318728" cy="6108911"/>
          </a:xfrm>
          <a:prstGeom prst="rect">
            <a:avLst/>
          </a:prstGeom>
          <a:ln>
            <a:solidFill>
              <a:srgbClr val="0070C0"/>
            </a:solidFill>
          </a:ln>
        </p:spPr>
      </p:pic>
    </p:spTree>
    <p:extLst>
      <p:ext uri="{BB962C8B-B14F-4D97-AF65-F5344CB8AC3E}">
        <p14:creationId xmlns:p14="http://schemas.microsoft.com/office/powerpoint/2010/main" val="496184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13FB2B1-668B-E18D-DCF2-907453308B8D}"/>
              </a:ext>
            </a:extLst>
          </p:cNvPr>
          <p:cNvSpPr>
            <a:spLocks noGrp="1"/>
          </p:cNvSpPr>
          <p:nvPr>
            <p:ph type="title"/>
          </p:nvPr>
        </p:nvSpPr>
        <p:spPr>
          <a:xfrm>
            <a:off x="1310361" y="-50673"/>
            <a:ext cx="9571277" cy="943879"/>
          </a:xfrm>
        </p:spPr>
        <p:txBody>
          <a:bodyPr/>
          <a:lstStyle/>
          <a:p>
            <a:pPr algn="ctr"/>
            <a:r>
              <a:rPr lang="it-IT" dirty="0">
                <a:solidFill>
                  <a:srgbClr val="0070C0"/>
                </a:solidFill>
              </a:rPr>
              <a:t>Valutazione stampa e stampaggio</a:t>
            </a:r>
          </a:p>
        </p:txBody>
      </p:sp>
      <p:graphicFrame>
        <p:nvGraphicFramePr>
          <p:cNvPr id="5" name="Tabella 4">
            <a:extLst>
              <a:ext uri="{FF2B5EF4-FFF2-40B4-BE49-F238E27FC236}">
                <a16:creationId xmlns:a16="http://schemas.microsoft.com/office/drawing/2014/main" id="{ED3CB287-9382-8240-13C8-0E36822E9738}"/>
              </a:ext>
            </a:extLst>
          </p:cNvPr>
          <p:cNvGraphicFramePr>
            <a:graphicFrameLocks noGrp="1"/>
          </p:cNvGraphicFramePr>
          <p:nvPr>
            <p:extLst>
              <p:ext uri="{D42A27DB-BD31-4B8C-83A1-F6EECF244321}">
                <p14:modId xmlns:p14="http://schemas.microsoft.com/office/powerpoint/2010/main" val="152761955"/>
              </p:ext>
            </p:extLst>
          </p:nvPr>
        </p:nvGraphicFramePr>
        <p:xfrm>
          <a:off x="99060" y="893206"/>
          <a:ext cx="11993880" cy="5933313"/>
        </p:xfrm>
        <a:graphic>
          <a:graphicData uri="http://schemas.openxmlformats.org/drawingml/2006/table">
            <a:tbl>
              <a:tblPr/>
              <a:tblGrid>
                <a:gridCol w="1564828">
                  <a:extLst>
                    <a:ext uri="{9D8B030D-6E8A-4147-A177-3AD203B41FA5}">
                      <a16:colId xmlns:a16="http://schemas.microsoft.com/office/drawing/2014/main" val="890662096"/>
                    </a:ext>
                  </a:extLst>
                </a:gridCol>
                <a:gridCol w="4797552">
                  <a:extLst>
                    <a:ext uri="{9D8B030D-6E8A-4147-A177-3AD203B41FA5}">
                      <a16:colId xmlns:a16="http://schemas.microsoft.com/office/drawing/2014/main" val="2497073930"/>
                    </a:ext>
                  </a:extLst>
                </a:gridCol>
                <a:gridCol w="5631500">
                  <a:extLst>
                    <a:ext uri="{9D8B030D-6E8A-4147-A177-3AD203B41FA5}">
                      <a16:colId xmlns:a16="http://schemas.microsoft.com/office/drawing/2014/main" val="471372340"/>
                    </a:ext>
                  </a:extLst>
                </a:gridCol>
              </a:tblGrid>
              <a:tr h="272518">
                <a:tc>
                  <a:txBody>
                    <a:bodyPr/>
                    <a:lstStyle/>
                    <a:p>
                      <a:pPr algn="just" fontAlgn="base">
                        <a:lnSpc>
                          <a:spcPts val="1950"/>
                        </a:lnSpc>
                        <a:buNone/>
                      </a:pPr>
                      <a:r>
                        <a:rPr lang="it-IT" sz="1200" b="1" i="0" dirty="0">
                          <a:solidFill>
                            <a:srgbClr val="FFFFFF"/>
                          </a:solidFill>
                          <a:effectLst/>
                          <a:latin typeface="Aptos" panose="020B0004020202020204" pitchFamily="34" charset="0"/>
                        </a:rPr>
                        <a:t> ​</a:t>
                      </a:r>
                      <a:endParaRPr lang="it-IT" sz="1200" b="1" i="0" dirty="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2860"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1" i="0" dirty="0">
                          <a:solidFill>
                            <a:srgbClr val="FFFFFF"/>
                          </a:solidFill>
                          <a:effectLst/>
                          <a:latin typeface="Aptos" panose="020B0004020202020204" pitchFamily="34" charset="0"/>
                        </a:rPr>
                        <a:t>Stampa 3D​</a:t>
                      </a:r>
                      <a:endParaRPr lang="it-IT" sz="1200" b="1" i="0" dirty="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2860"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1" i="0" dirty="0">
                          <a:solidFill>
                            <a:srgbClr val="FFFFFF"/>
                          </a:solidFill>
                          <a:effectLst/>
                          <a:latin typeface="Aptos" panose="020B0004020202020204" pitchFamily="34" charset="0"/>
                        </a:rPr>
                        <a:t>Stampaggio a compressione a caldo​</a:t>
                      </a:r>
                      <a:endParaRPr lang="it-IT" sz="1200" b="1" i="0" dirty="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2860" cap="flat" cmpd="sng" algn="ctr">
                      <a:solidFill>
                        <a:srgbClr val="FFFFFF"/>
                      </a:solidFill>
                      <a:prstDash val="solid"/>
                      <a:round/>
                      <a:headEnd type="none" w="med" len="med"/>
                      <a:tailEnd type="none" w="med" len="med"/>
                    </a:lnB>
                    <a:solidFill>
                      <a:srgbClr val="0070C0"/>
                    </a:solidFill>
                  </a:tcPr>
                </a:tc>
                <a:extLst>
                  <a:ext uri="{0D108BD9-81ED-4DB2-BD59-A6C34878D82A}">
                    <a16:rowId xmlns:a16="http://schemas.microsoft.com/office/drawing/2014/main" val="734225614"/>
                  </a:ext>
                </a:extLst>
              </a:tr>
              <a:tr h="529186">
                <a:tc>
                  <a:txBody>
                    <a:bodyPr/>
                    <a:lstStyle/>
                    <a:p>
                      <a:pPr algn="just" fontAlgn="base">
                        <a:lnSpc>
                          <a:spcPts val="1950"/>
                        </a:lnSpc>
                        <a:buNone/>
                      </a:pPr>
                      <a:r>
                        <a:rPr lang="it-IT" sz="1200" b="1" i="0">
                          <a:solidFill>
                            <a:srgbClr val="FFFFFF"/>
                          </a:solidFill>
                          <a:effectLst/>
                          <a:latin typeface="Aptos" panose="020B0004020202020204" pitchFamily="34" charset="0"/>
                        </a:rPr>
                        <a:t>Resistenza​</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22860"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-volantino di manovra utilizzabile da subito​</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-struttura strato per strato può causare perdita di resistenza ​</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22860"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-volantino di manovra più solido e resistente alla corrosione senza sbavature e saldature visibili con forma strutturale compatta​</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22860"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355379930"/>
                  </a:ext>
                </a:extLst>
              </a:tr>
              <a:tr h="272518">
                <a:tc>
                  <a:txBody>
                    <a:bodyPr/>
                    <a:lstStyle/>
                    <a:p>
                      <a:pPr algn="just" fontAlgn="base">
                        <a:lnSpc>
                          <a:spcPts val="1950"/>
                        </a:lnSpc>
                        <a:buNone/>
                      </a:pPr>
                      <a:r>
                        <a:rPr lang="it-IT" sz="1200" b="1" i="0">
                          <a:solidFill>
                            <a:srgbClr val="FFFFFF"/>
                          </a:solidFill>
                          <a:effectLst/>
                          <a:latin typeface="Aptos" panose="020B0004020202020204" pitchFamily="34" charset="0"/>
                        </a:rPr>
                        <a:t>Dimensioni​</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-ideale per prototipi, limitazioni dimensionali​</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-forma più complessa​</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466790989"/>
                  </a:ext>
                </a:extLst>
              </a:tr>
              <a:tr h="529186">
                <a:tc>
                  <a:txBody>
                    <a:bodyPr/>
                    <a:lstStyle/>
                    <a:p>
                      <a:pPr algn="just" fontAlgn="base">
                        <a:lnSpc>
                          <a:spcPts val="1950"/>
                        </a:lnSpc>
                        <a:buNone/>
                      </a:pPr>
                      <a:r>
                        <a:rPr lang="it-IT" sz="1200" b="1" i="0">
                          <a:solidFill>
                            <a:srgbClr val="FFFFFF"/>
                          </a:solidFill>
                          <a:effectLst/>
                          <a:latin typeface="Aptos" panose="020B0004020202020204" pitchFamily="34" charset="0"/>
                        </a:rPr>
                        <a:t>Costi​</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-economico solo per bassi volumi​</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-nessuna riduzione del costo su alti volumi​</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-economico per alti volumi di produzione​</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-riutilizzabile: riduzione del costo nel lungo periodo​</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1731354391"/>
                  </a:ext>
                </a:extLst>
              </a:tr>
              <a:tr h="336432">
                <a:tc>
                  <a:txBody>
                    <a:bodyPr/>
                    <a:lstStyle/>
                    <a:p>
                      <a:pPr algn="just" fontAlgn="base">
                        <a:lnSpc>
                          <a:spcPts val="1950"/>
                        </a:lnSpc>
                        <a:buNone/>
                      </a:pPr>
                      <a:r>
                        <a:rPr lang="it-IT" sz="1200" b="1" i="0">
                          <a:solidFill>
                            <a:srgbClr val="FFFFFF"/>
                          </a:solidFill>
                          <a:effectLst/>
                          <a:latin typeface="Aptos" panose="020B0004020202020204" pitchFamily="34" charset="0"/>
                        </a:rPr>
                        <a:t>Personalizzazione​</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-personalizzabile facilmente e velocemente​</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-difficile da customizzare​</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3571251000"/>
                  </a:ext>
                </a:extLst>
              </a:tr>
              <a:tr h="272518">
                <a:tc>
                  <a:txBody>
                    <a:bodyPr/>
                    <a:lstStyle/>
                    <a:p>
                      <a:pPr algn="just" fontAlgn="base">
                        <a:lnSpc>
                          <a:spcPts val="1950"/>
                        </a:lnSpc>
                        <a:buNone/>
                      </a:pPr>
                      <a:r>
                        <a:rPr lang="it-IT" sz="1200" b="1" i="0">
                          <a:solidFill>
                            <a:srgbClr val="FFFFFF"/>
                          </a:solidFill>
                          <a:effectLst/>
                          <a:latin typeface="Aptos" panose="020B0004020202020204" pitchFamily="34" charset="0"/>
                        </a:rPr>
                        <a:t>Qualità​</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-finitura più ruvida e precisione moderata​</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-finitura uniforme e più liscia​</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805614805"/>
                  </a:ext>
                </a:extLst>
              </a:tr>
              <a:tr h="336432">
                <a:tc>
                  <a:txBody>
                    <a:bodyPr/>
                    <a:lstStyle/>
                    <a:p>
                      <a:pPr algn="just" fontAlgn="base">
                        <a:lnSpc>
                          <a:spcPts val="1950"/>
                        </a:lnSpc>
                        <a:buNone/>
                      </a:pPr>
                      <a:r>
                        <a:rPr lang="it-IT" sz="1200" b="1" i="0">
                          <a:solidFill>
                            <a:srgbClr val="FFFFFF"/>
                          </a:solidFill>
                          <a:effectLst/>
                          <a:latin typeface="Aptos" panose="020B0004020202020204" pitchFamily="34" charset="0"/>
                        </a:rPr>
                        <a:t>Durabilità​</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-le strutture a strati portano a vulnerabilità​</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-durevole grazie all’uniformità del materiale e agli effetti del calore e della pressione durante la polimerizzazione ​</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226228275"/>
                  </a:ext>
                </a:extLst>
              </a:tr>
              <a:tr h="1042524">
                <a:tc>
                  <a:txBody>
                    <a:bodyPr/>
                    <a:lstStyle/>
                    <a:p>
                      <a:pPr algn="just" fontAlgn="base">
                        <a:lnSpc>
                          <a:spcPts val="1950"/>
                        </a:lnSpc>
                        <a:buNone/>
                      </a:pPr>
                      <a:r>
                        <a:rPr lang="it-IT" sz="1200" b="1" i="0">
                          <a:solidFill>
                            <a:srgbClr val="FFFFFF"/>
                          </a:solidFill>
                          <a:effectLst/>
                          <a:latin typeface="Aptos" panose="020B0004020202020204" pitchFamily="34" charset="0"/>
                        </a:rPr>
                        <a:t>Vantaggi​</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 ​</a:t>
                      </a:r>
                      <a:endParaRPr lang="it-IT" sz="1200" b="0" i="0">
                        <a:solidFill>
                          <a:srgbClr val="000000"/>
                        </a:solidFill>
                        <a:effectLst/>
                      </a:endParaRPr>
                    </a:p>
                    <a:p>
                      <a:pPr algn="just" fontAlgn="base">
                        <a:lnSpc>
                          <a:spcPts val="1950"/>
                        </a:lnSpc>
                        <a:buNone/>
                      </a:pPr>
                      <a:r>
                        <a:rPr lang="it-IT" sz="1200" b="0" i="0">
                          <a:solidFill>
                            <a:srgbClr val="000000"/>
                          </a:solidFill>
                          <a:effectLst/>
                          <a:latin typeface="Aptos" panose="020B0004020202020204" pitchFamily="34" charset="0"/>
                        </a:rPr>
                        <a:t>-buona stabilità strutturale e flessibilità nella scelta dei materiali​</a:t>
                      </a:r>
                      <a:endParaRPr lang="it-IT" sz="1200" b="0" i="0">
                        <a:solidFill>
                          <a:srgbClr val="000000"/>
                        </a:solidFill>
                        <a:effectLst/>
                      </a:endParaRPr>
                    </a:p>
                    <a:p>
                      <a:pPr algn="just" fontAlgn="base">
                        <a:lnSpc>
                          <a:spcPts val="1950"/>
                        </a:lnSpc>
                        <a:buNone/>
                      </a:pPr>
                      <a:r>
                        <a:rPr lang="it-IT" sz="1200" b="0" i="0">
                          <a:solidFill>
                            <a:srgbClr val="000000"/>
                          </a:solidFill>
                          <a:effectLst/>
                          <a:latin typeface="Aptos" panose="020B0004020202020204" pitchFamily="34" charset="0"/>
                        </a:rPr>
                        <a:t> ​</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-riduzione degli scarti​</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-durezza, resistenza alla trazione e elasticità superiori, bassa possibilità di formazione di vuoti porta a eccellente integrità strutturale​</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-elevata produzione​</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1315487463"/>
                  </a:ext>
                </a:extLst>
              </a:tr>
              <a:tr h="1299193">
                <a:tc>
                  <a:txBody>
                    <a:bodyPr/>
                    <a:lstStyle/>
                    <a:p>
                      <a:pPr algn="just" fontAlgn="base">
                        <a:lnSpc>
                          <a:spcPts val="1950"/>
                        </a:lnSpc>
                        <a:buNone/>
                      </a:pPr>
                      <a:r>
                        <a:rPr lang="it-IT" sz="1200" b="1" i="0">
                          <a:solidFill>
                            <a:srgbClr val="FFFFFF"/>
                          </a:solidFill>
                          <a:effectLst/>
                          <a:latin typeface="Aptos" panose="020B0004020202020204" pitchFamily="34" charset="0"/>
                        </a:rPr>
                        <a:t>Svantaggi​</a:t>
                      </a:r>
                      <a:endParaRPr lang="it-IT" sz="1200" b="1" i="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a:solidFill>
                            <a:srgbClr val="000000"/>
                          </a:solidFill>
                          <a:effectLst/>
                          <a:latin typeface="Aptos" panose="020B0004020202020204" pitchFamily="34" charset="0"/>
                        </a:rPr>
                        <a:t>-volantino si potrebbe delaminare o avere prestazioni inferiori sotto sollecitazioni​</a:t>
                      </a:r>
                      <a:endParaRPr lang="it-IT" sz="1200" b="0" i="0">
                        <a:solidFill>
                          <a:srgbClr val="000000"/>
                        </a:solidFill>
                        <a:effectLst/>
                      </a:endParaRPr>
                    </a:p>
                    <a:p>
                      <a:pPr algn="just" fontAlgn="base">
                        <a:lnSpc>
                          <a:spcPts val="1950"/>
                        </a:lnSpc>
                        <a:buNone/>
                      </a:pPr>
                      <a:r>
                        <a:rPr lang="it-IT" sz="1200" b="0" i="0">
                          <a:solidFill>
                            <a:srgbClr val="000000"/>
                          </a:solidFill>
                          <a:effectLst/>
                          <a:latin typeface="Aptos" panose="020B0004020202020204" pitchFamily="34" charset="0"/>
                        </a:rPr>
                        <a:t>-potrebbe perdere proprietà come durezza o resistenza alla fatica​</a:t>
                      </a:r>
                      <a:endParaRPr lang="it-IT" sz="1200" b="0" i="0">
                        <a:solidFill>
                          <a:srgbClr val="000000"/>
                        </a:solidFill>
                        <a:effectLst/>
                      </a:endParaRPr>
                    </a:p>
                    <a:p>
                      <a:pPr algn="just" fontAlgn="base">
                        <a:lnSpc>
                          <a:spcPts val="1950"/>
                        </a:lnSpc>
                        <a:buNone/>
                      </a:pPr>
                      <a:r>
                        <a:rPr lang="it-IT" sz="1200" b="0" i="0">
                          <a:solidFill>
                            <a:srgbClr val="000000"/>
                          </a:solidFill>
                          <a:effectLst/>
                          <a:latin typeface="Aptos" panose="020B0004020202020204" pitchFamily="34" charset="0"/>
                        </a:rPr>
                        <a:t>-segni visibili di strati e talvolta presenza di residui di materiale di supporto. Necessaria pertanto una post-elaborazione, come sabbiatura, sbavatura o persino lavorazione meccanica.​</a:t>
                      </a:r>
                      <a:endParaRPr lang="it-IT" sz="1200" b="0" i="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-in caso di necessità di una nuova geometria del volantino si rende necessario realizzare un nuovo stampo e quindi scarsa intercambiabilità​</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 ​</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-scarsa flessibilità nella scelta dei materiali​</a:t>
                      </a:r>
                      <a:endParaRPr lang="it-IT" sz="1200" b="0" i="0" dirty="0">
                        <a:solidFill>
                          <a:srgbClr val="000000"/>
                        </a:solidFill>
                        <a:effectLst/>
                      </a:endParaRPr>
                    </a:p>
                    <a:p>
                      <a:pPr algn="just" fontAlgn="base">
                        <a:lnSpc>
                          <a:spcPts val="1950"/>
                        </a:lnSpc>
                        <a:buNone/>
                      </a:pPr>
                      <a:r>
                        <a:rPr lang="it-IT" sz="1200" b="0" i="0" dirty="0">
                          <a:solidFill>
                            <a:srgbClr val="000000"/>
                          </a:solidFill>
                          <a:effectLst/>
                          <a:latin typeface="Aptos" panose="020B0004020202020204" pitchFamily="34" charset="0"/>
                        </a:rPr>
                        <a:t> ​</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1484896981"/>
                  </a:ext>
                </a:extLst>
              </a:tr>
              <a:tr h="529186">
                <a:tc>
                  <a:txBody>
                    <a:bodyPr/>
                    <a:lstStyle/>
                    <a:p>
                      <a:pPr algn="l" fontAlgn="base">
                        <a:lnSpc>
                          <a:spcPts val="1950"/>
                        </a:lnSpc>
                        <a:buNone/>
                      </a:pPr>
                      <a:r>
                        <a:rPr lang="it-IT" sz="1200" b="1" i="0" dirty="0">
                          <a:solidFill>
                            <a:srgbClr val="FFFFFF"/>
                          </a:solidFill>
                          <a:effectLst/>
                          <a:latin typeface="Aptos" panose="020B0004020202020204" pitchFamily="34" charset="0"/>
                        </a:rPr>
                        <a:t>Tempi di produzione​</a:t>
                      </a:r>
                      <a:endParaRPr lang="it-IT" sz="1200" b="1" i="0" dirty="0">
                        <a:solidFill>
                          <a:srgbClr val="FFFFFF"/>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-tempo maggiore a causa delle dimensioni del volantino e la scelta del </a:t>
                      </a:r>
                      <a:r>
                        <a:rPr lang="it-IT" sz="1200" b="0" i="0" dirty="0" err="1">
                          <a:solidFill>
                            <a:srgbClr val="000000"/>
                          </a:solidFill>
                          <a:effectLst/>
                          <a:latin typeface="Aptos" panose="020B0004020202020204" pitchFamily="34" charset="0"/>
                        </a:rPr>
                        <a:t>layer</a:t>
                      </a:r>
                      <a:r>
                        <a:rPr lang="it-IT" sz="1200" b="0" i="0" dirty="0">
                          <a:solidFill>
                            <a:srgbClr val="000000"/>
                          </a:solidFill>
                          <a:effectLst/>
                          <a:latin typeface="Aptos" panose="020B0004020202020204" pitchFamily="34" charset="0"/>
                        </a:rPr>
                        <a:t> per renderlo più compatto​</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950"/>
                        </a:lnSpc>
                        <a:buNone/>
                      </a:pPr>
                      <a:r>
                        <a:rPr lang="it-IT" sz="1200" b="0" i="0" dirty="0">
                          <a:solidFill>
                            <a:srgbClr val="000000"/>
                          </a:solidFill>
                          <a:effectLst/>
                          <a:latin typeface="Aptos" panose="020B0004020202020204" pitchFamily="34" charset="0"/>
                        </a:rPr>
                        <a:t>-considerevoli dovuti a preriscaldamento stampo e carica, precaricamento carica e tempo di indurimento, processo di rimozione delle bave​</a:t>
                      </a:r>
                      <a:endParaRPr lang="it-IT" sz="1200" b="0" i="0" dirty="0">
                        <a:solidFill>
                          <a:srgbClr val="000000"/>
                        </a:solidFill>
                        <a:effectLst/>
                      </a:endParaRPr>
                    </a:p>
                  </a:txBody>
                  <a:tcPr marL="52196" marR="52196" marT="26098" marB="2609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1235705224"/>
                  </a:ext>
                </a:extLst>
              </a:tr>
            </a:tbl>
          </a:graphicData>
        </a:graphic>
      </p:graphicFrame>
      <p:sp>
        <p:nvSpPr>
          <p:cNvPr id="6" name="Rectangle 1">
            <a:extLst>
              <a:ext uri="{FF2B5EF4-FFF2-40B4-BE49-F238E27FC236}">
                <a16:creationId xmlns:a16="http://schemas.microsoft.com/office/drawing/2014/main" id="{D4A74864-7950-B6E1-E8D9-8DB80A019AB2}"/>
              </a:ext>
            </a:extLst>
          </p:cNvPr>
          <p:cNvSpPr>
            <a:spLocks noChangeArrowheads="1"/>
          </p:cNvSpPr>
          <p:nvPr/>
        </p:nvSpPr>
        <p:spPr bwMode="auto">
          <a:xfrm>
            <a:off x="2616200" y="297548"/>
            <a:ext cx="1603457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altLang="it-IT"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it-IT" altLang="it-IT"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altLang="it-IT"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08383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0AC54DF-2214-BD31-9EAC-A55453DD43F7}"/>
              </a:ext>
            </a:extLst>
          </p:cNvPr>
          <p:cNvSpPr>
            <a:spLocks noGrp="1"/>
          </p:cNvSpPr>
          <p:nvPr>
            <p:ph type="title"/>
          </p:nvPr>
        </p:nvSpPr>
        <p:spPr>
          <a:xfrm>
            <a:off x="838200" y="0"/>
            <a:ext cx="10515600" cy="1083077"/>
          </a:xfrm>
        </p:spPr>
        <p:txBody>
          <a:bodyPr>
            <a:normAutofit/>
          </a:bodyPr>
          <a:lstStyle/>
          <a:p>
            <a:pPr algn="ctr"/>
            <a:r>
              <a:rPr lang="it-IT" dirty="0"/>
              <a:t>Metrologia con Ispezione e Controllo Qualità</a:t>
            </a:r>
          </a:p>
        </p:txBody>
      </p:sp>
      <p:pic>
        <p:nvPicPr>
          <p:cNvPr id="3" name="Immagine 2" descr="Immagine che contiene dispositivo, pinza, bilancia&#10;&#10;Il contenuto generato dall'IA potrebbe non essere corretto.">
            <a:extLst>
              <a:ext uri="{FF2B5EF4-FFF2-40B4-BE49-F238E27FC236}">
                <a16:creationId xmlns:a16="http://schemas.microsoft.com/office/drawing/2014/main" id="{773B7F4C-095E-DC16-57AE-159BEA1D73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757" y="1423462"/>
            <a:ext cx="3156132" cy="2561175"/>
          </a:xfrm>
          <a:prstGeom prst="rect">
            <a:avLst/>
          </a:prstGeom>
          <a:noFill/>
          <a:ln>
            <a:noFill/>
          </a:ln>
        </p:spPr>
      </p:pic>
      <p:pic>
        <p:nvPicPr>
          <p:cNvPr id="4" name="Immagine 3" descr="Immagine che contiene Ricambio auto, cerchio, trasporto&#10;&#10;Il contenuto generato dall'IA potrebbe non essere corretto.">
            <a:extLst>
              <a:ext uri="{FF2B5EF4-FFF2-40B4-BE49-F238E27FC236}">
                <a16:creationId xmlns:a16="http://schemas.microsoft.com/office/drawing/2014/main" id="{272C4582-8774-6019-C838-035771DE6FDC}"/>
              </a:ext>
            </a:extLst>
          </p:cNvPr>
          <p:cNvPicPr>
            <a:picLocks noChangeAspect="1"/>
          </p:cNvPicPr>
          <p:nvPr/>
        </p:nvPicPr>
        <p:blipFill>
          <a:blip r:embed="rId3"/>
          <a:stretch>
            <a:fillRect/>
          </a:stretch>
        </p:blipFill>
        <p:spPr>
          <a:xfrm>
            <a:off x="5112994" y="1822632"/>
            <a:ext cx="2163906" cy="1932550"/>
          </a:xfrm>
          <a:prstGeom prst="rect">
            <a:avLst/>
          </a:prstGeom>
        </p:spPr>
      </p:pic>
      <p:pic>
        <p:nvPicPr>
          <p:cNvPr id="5" name="Immagine 4">
            <a:extLst>
              <a:ext uri="{FF2B5EF4-FFF2-40B4-BE49-F238E27FC236}">
                <a16:creationId xmlns:a16="http://schemas.microsoft.com/office/drawing/2014/main" id="{7D2B1C7D-7F2F-1165-ACC9-858F23158B4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71005" y="1639393"/>
            <a:ext cx="3156132" cy="2115789"/>
          </a:xfrm>
          <a:prstGeom prst="rect">
            <a:avLst/>
          </a:prstGeom>
          <a:noFill/>
        </p:spPr>
      </p:pic>
      <p:sp>
        <p:nvSpPr>
          <p:cNvPr id="8" name="Rettangolo 7">
            <a:extLst>
              <a:ext uri="{FF2B5EF4-FFF2-40B4-BE49-F238E27FC236}">
                <a16:creationId xmlns:a16="http://schemas.microsoft.com/office/drawing/2014/main" id="{E0CE6845-E450-7D3F-ED07-413018801888}"/>
              </a:ext>
            </a:extLst>
          </p:cNvPr>
          <p:cNvSpPr/>
          <p:nvPr/>
        </p:nvSpPr>
        <p:spPr>
          <a:xfrm>
            <a:off x="0" y="4480431"/>
            <a:ext cx="4314547" cy="954107"/>
          </a:xfrm>
          <a:prstGeom prst="rect">
            <a:avLst/>
          </a:prstGeom>
          <a:noFill/>
        </p:spPr>
        <p:txBody>
          <a:bodyPr wrap="square" lIns="91440" tIns="45720" rIns="91440" bIns="45720">
            <a:spAutoFit/>
          </a:bodyPr>
          <a:lstStyle/>
          <a:p>
            <a:pPr algn="ctr"/>
            <a:r>
              <a:rPr lang="it-IT" sz="2800" dirty="0"/>
              <a:t>Calibro centesimale a corsoio e comparatore</a:t>
            </a:r>
          </a:p>
        </p:txBody>
      </p:sp>
      <p:sp>
        <p:nvSpPr>
          <p:cNvPr id="10" name="CasellaDiTesto 9">
            <a:extLst>
              <a:ext uri="{FF2B5EF4-FFF2-40B4-BE49-F238E27FC236}">
                <a16:creationId xmlns:a16="http://schemas.microsoft.com/office/drawing/2014/main" id="{847D7A5E-25EB-C078-4046-FDC211F961ED}"/>
              </a:ext>
            </a:extLst>
          </p:cNvPr>
          <p:cNvSpPr txBox="1"/>
          <p:nvPr/>
        </p:nvSpPr>
        <p:spPr>
          <a:xfrm>
            <a:off x="4940626" y="4695874"/>
            <a:ext cx="2544735" cy="523220"/>
          </a:xfrm>
          <a:prstGeom prst="rect">
            <a:avLst/>
          </a:prstGeom>
          <a:noFill/>
        </p:spPr>
        <p:txBody>
          <a:bodyPr wrap="square">
            <a:spAutoFit/>
          </a:bodyPr>
          <a:lstStyle/>
          <a:p>
            <a:r>
              <a:rPr lang="it-IT" sz="2800" dirty="0"/>
              <a:t>anello filettato </a:t>
            </a:r>
          </a:p>
        </p:txBody>
      </p:sp>
      <p:sp>
        <p:nvSpPr>
          <p:cNvPr id="12" name="CasellaDiTesto 11">
            <a:extLst>
              <a:ext uri="{FF2B5EF4-FFF2-40B4-BE49-F238E27FC236}">
                <a16:creationId xmlns:a16="http://schemas.microsoft.com/office/drawing/2014/main" id="{9A71798E-40C7-5AFC-1BAC-A810492B555D}"/>
              </a:ext>
            </a:extLst>
          </p:cNvPr>
          <p:cNvSpPr txBox="1"/>
          <p:nvPr/>
        </p:nvSpPr>
        <p:spPr>
          <a:xfrm>
            <a:off x="8869856" y="4695387"/>
            <a:ext cx="2085091" cy="523220"/>
          </a:xfrm>
          <a:prstGeom prst="rect">
            <a:avLst/>
          </a:prstGeom>
          <a:noFill/>
        </p:spPr>
        <p:txBody>
          <a:bodyPr wrap="square">
            <a:spAutoFit/>
          </a:bodyPr>
          <a:lstStyle/>
          <a:p>
            <a:r>
              <a:rPr lang="it-IT" sz="2800" dirty="0" err="1"/>
              <a:t>rugosimetro</a:t>
            </a:r>
            <a:endParaRPr lang="it-IT" sz="2800" dirty="0"/>
          </a:p>
        </p:txBody>
      </p:sp>
    </p:spTree>
    <p:extLst>
      <p:ext uri="{BB962C8B-B14F-4D97-AF65-F5344CB8AC3E}">
        <p14:creationId xmlns:p14="http://schemas.microsoft.com/office/powerpoint/2010/main" val="91387485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TotalTime>
  <Words>1049</Words>
  <Application>Microsoft Office PowerPoint</Application>
  <PresentationFormat>Widescreen</PresentationFormat>
  <Paragraphs>153</Paragraphs>
  <Slides>28</Slides>
  <Notes>3</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28</vt:i4>
      </vt:variant>
    </vt:vector>
  </HeadingPairs>
  <TitlesOfParts>
    <vt:vector size="35" baseType="lpstr">
      <vt:lpstr>Aptos</vt:lpstr>
      <vt:lpstr>Aptos Display</vt:lpstr>
      <vt:lpstr>Arial</vt:lpstr>
      <vt:lpstr>Calibri</vt:lpstr>
      <vt:lpstr>Times New Roman</vt:lpstr>
      <vt:lpstr>WordVisi_MSFontService</vt:lpstr>
      <vt:lpstr>Tema di Office</vt:lpstr>
      <vt:lpstr>UNIVERSITÀ DI PISA  SCUOLA DI INGEGNERIA  CORSO DI LAUREA TRIENNALE IN INGEGNERIA DELL’ENERGIA </vt:lpstr>
      <vt:lpstr>Mercato globale ed esigenza</vt:lpstr>
      <vt:lpstr>Lista di montaggio e specifiche della valvola a globo ad angolo</vt:lpstr>
      <vt:lpstr>Scelta del materiale della fusione</vt:lpstr>
      <vt:lpstr>Piano di divisione</vt:lpstr>
      <vt:lpstr>Spinta metallostatica</vt:lpstr>
      <vt:lpstr>Disegno grezzo nuovo e angoli di sformo nuovi</vt:lpstr>
      <vt:lpstr>Immagine e discussione del modello in legno e casse d’anima</vt:lpstr>
      <vt:lpstr>Disegno cassa d’anima</vt:lpstr>
      <vt:lpstr>Studio qualitativo</vt:lpstr>
      <vt:lpstr>Heuvers e diagramma di Caine </vt:lpstr>
      <vt:lpstr>Simulazione colata e porosità </vt:lpstr>
      <vt:lpstr>Saldatura a TIG (con cianfrinatura)</vt:lpstr>
      <vt:lpstr>Disegno corpo e flangia</vt:lpstr>
      <vt:lpstr>Disegno stelo e criterio accorpamento delle sup.</vt:lpstr>
      <vt:lpstr>Tornio ed utensili</vt:lpstr>
      <vt:lpstr>Fresatrice con frese</vt:lpstr>
      <vt:lpstr>Serraggio disegno </vt:lpstr>
      <vt:lpstr>Foglio di ciclo</vt:lpstr>
      <vt:lpstr>Foglio di fase </vt:lpstr>
      <vt:lpstr>Presentazione standard di PowerPoint</vt:lpstr>
      <vt:lpstr>Presentazione standard di PowerPoint</vt:lpstr>
      <vt:lpstr>Disegno volantino</vt:lpstr>
      <vt:lpstr>Stampa 3-D (FDM)</vt:lpstr>
      <vt:lpstr>Stampaggio a caldo</vt:lpstr>
      <vt:lpstr>Stampo e controstampo disegni</vt:lpstr>
      <vt:lpstr>Valutazione stampa e stampaggio</vt:lpstr>
      <vt:lpstr>Metrologia con Ispezione e Controllo Qualità</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Luca Menconi</dc:creator>
  <cp:lastModifiedBy>Graziano Mammini</cp:lastModifiedBy>
  <cp:revision>13</cp:revision>
  <dcterms:created xsi:type="dcterms:W3CDTF">2025-09-13T14:12:20Z</dcterms:created>
  <dcterms:modified xsi:type="dcterms:W3CDTF">2025-09-18T18:06:17Z</dcterms:modified>
</cp:coreProperties>
</file>