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256" r:id="rId5"/>
    <p:sldId id="257" r:id="rId6"/>
    <p:sldId id="261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258" r:id="rId20"/>
    <p:sldId id="259" r:id="rId21"/>
    <p:sldId id="260" r:id="rId22"/>
    <p:sldId id="262" r:id="rId23"/>
    <p:sldId id="263" r:id="rId24"/>
    <p:sldId id="264" r:id="rId25"/>
    <p:sldId id="265" r:id="rId26"/>
    <p:sldId id="266" r:id="rId27"/>
    <p:sldId id="267" r:id="rId28"/>
    <p:sldId id="272" r:id="rId29"/>
    <p:sldId id="268" r:id="rId30"/>
    <p:sldId id="269" r:id="rId31"/>
    <p:sldId id="273" r:id="rId32"/>
    <p:sldId id="270" r:id="rId33"/>
    <p:sldId id="271" r:id="rId34"/>
    <p:sldId id="274" r:id="rId35"/>
    <p:sldId id="275" r:id="rId36"/>
    <p:sldId id="276" r:id="rId37"/>
    <p:sldId id="277" r:id="rId38"/>
    <p:sldId id="278" r:id="rId39"/>
    <p:sldId id="279" r:id="rId40"/>
    <p:sldId id="280" r:id="rId41"/>
    <p:sldId id="289" r:id="rId42"/>
    <p:sldId id="290" r:id="rId43"/>
    <p:sldId id="292" r:id="rId44"/>
    <p:sldId id="293" r:id="rId45"/>
    <p:sldId id="294" r:id="rId46"/>
    <p:sldId id="295" r:id="rId47"/>
    <p:sldId id="296" r:id="rId48"/>
    <p:sldId id="281" r:id="rId49"/>
    <p:sldId id="282" r:id="rId50"/>
    <p:sldId id="283" r:id="rId51"/>
    <p:sldId id="284" r:id="rId52"/>
    <p:sldId id="285" r:id="rId53"/>
    <p:sldId id="286" r:id="rId54"/>
    <p:sldId id="287" r:id="rId55"/>
    <p:sldId id="288" r:id="rId5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8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B4E930-A6A3-4ACD-BDBD-32FD14D91DA9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70F067-1FCD-45A5-80C8-AD7AFC0C8D4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1316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Mm = modulo della materozza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0F067-1FCD-45A5-80C8-AD7AFC0C8D42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7202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Ci sono anche i perni di supporto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0F067-1FCD-45A5-80C8-AD7AFC0C8D42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441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f = avanzamento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0F067-1FCD-45A5-80C8-AD7AFC0C8D42}" type="slidenum">
              <a:rPr lang="it-IT" smtClean="0"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984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Angolo trapano 135°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0F067-1FCD-45A5-80C8-AD7AFC0C8D42}" type="slidenum">
              <a:rPr lang="it-IT" smtClean="0"/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3979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9F444D-B1EF-2100-46DB-A6802A890C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3DB55FC-339B-43A7-6AD7-7CB27E26F4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8AA5023-CE3E-D760-8FF9-1683284E3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DAF04C6-847D-E473-DAB5-F95F94A6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48AD741-C78D-0A29-6767-6864EF05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7577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F64CA75-5AC5-0C04-8F32-1C4864DB6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F2C487E-2986-2427-117E-C85004A1B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32C9114-A8FD-5760-C3C5-DC46C1B7A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346616F-9601-D13E-29FF-E74B6168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16E2D5E-F5B1-93E3-6302-BCB448D3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922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B878CD0-F673-90A9-C27A-D25497F9C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E37F158-F207-9F6A-FF74-AC1E3775A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8AB35C8-DE0D-B255-C751-01B1E1D39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B155CD7-F263-D0B2-B29E-A971F9DA0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E65C6D-001B-D60A-03D7-E78A8E23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7596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8D1955-3812-7654-C61C-E89B7995F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85CFE58-C007-4D6C-A83A-28B8ED5579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547154D-22EA-91D3-B736-1C1AD8E6EC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A620A3D-74F7-C9C0-99F2-6995B4EC6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3473725-0EEC-89DF-C559-07EB02B4C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B2A80D7-6727-2666-632F-9EBBE3276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538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5D1536-8CE9-0E60-60B5-0E8A8D5C5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9CABE29-197D-ADA8-3C90-B55D93576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F8974E1-1836-8C65-2742-B0CCC49484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6275CE8-B54C-93CE-11F7-F69C2FEAD2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DE4594F-337E-84CE-4DAC-F483B2AC82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104E644E-948B-8DE1-051C-22AA9561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4B735E9C-7F61-DD01-6062-F8593845D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7EEEBB95-A05B-E6A1-D8DB-C777B21A0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4507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50BFBF-DF12-582A-EF71-40F445EC2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57ABA30A-4F66-E6B1-7FC1-CF6134EFE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36F5E968-0CD5-D346-44A2-A98BDBAC0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844BAA93-6C1F-06DB-7633-93DBD1204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2063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143821F-88E1-FC0C-4A77-48D4F8EAD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5BE1C45A-6075-21B4-DB73-EF7614212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E469224-AFBD-841D-96F9-FB305A5F4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5032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0428FBB-7D74-E931-5F8B-4F97D5562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A1EAB9C-8175-7F3D-1E38-D05BA2B2F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42D73E4-A6A6-CB03-61A2-4C76660BA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3F96266-642A-4244-675E-A684F497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F01B5D5-BA70-1727-A310-C0043CAD8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B4832AC-9C71-7CA9-E05B-A2ED02F3B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3168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CF95C1-B095-1347-FD07-054433FB1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7F6EC960-A5EA-C260-0346-4F6C982A54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A3C2084-8B93-49C4-F6E2-81E6FC422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8C963DE-C5A8-FF8D-9F5F-A378182E3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72E3D05-ED2C-C4C4-5794-133D5E45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BE9FEE7-C3B2-6364-10E7-494D3962E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5433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0A57CA6-05BF-529C-00FB-246D9AE46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7F19F47-14A3-3B8A-58ED-BD585282C7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9E63AE0-8AE2-9D22-4B7A-942EEBD3A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EFD4A48-E1F7-F1D9-AC03-F4E62E6FB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1D60AE2-2324-F969-87EE-6F27AED34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1218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96B1DD66-FA8A-7230-99D9-352AB9F7E3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FF18C46-7454-8C21-C174-D5F0EF0725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2C939F2-BAB7-1B8F-0D06-F95FCD11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D56C-35CF-478E-B60D-A68E28C02E6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ED1ABEA-C355-3BC4-E7AC-A33988596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A22B1EF-D9CF-FD52-E880-1D693F034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BEEF-41CE-4FA0-BB5A-31C5D7F5AC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7709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E7F7165-6BF1-39AF-7350-8ACCC492B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517D387-7F17-761F-B50D-3632C1A536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146642E-20AE-8759-00BF-5AFFBA1EB3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mbria" panose="02040503050406030204" pitchFamily="18" charset="0"/>
              </a:defRPr>
            </a:lvl1pPr>
          </a:lstStyle>
          <a:p>
            <a:fld id="{700BD56C-35CF-478E-B60D-A68E28C02E66}" type="datetimeFigureOut">
              <a:rPr lang="it-IT" smtClean="0"/>
              <a:pPr/>
              <a:t>19/09/2025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2AEB87-7B43-D399-8889-E464CB5C0A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mbria" panose="02040503050406030204" pitchFamily="18" charset="0"/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4FC2CEB-66AB-89FC-8E14-468D3948DE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mbria" panose="02040503050406030204" pitchFamily="18" charset="0"/>
              </a:defRPr>
            </a:lvl1pPr>
          </a:lstStyle>
          <a:p>
            <a:fld id="{EC49BEEF-41CE-4FA0-BB5A-31C5D7F5ACE0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8" name="Immagine 7" descr="Immagine che contiene schizzo, clipart, Viso umano, Line art&#10;&#10;Il contenuto generato dall'IA potrebbe non essere corretto.">
            <a:extLst>
              <a:ext uri="{FF2B5EF4-FFF2-40B4-BE49-F238E27FC236}">
                <a16:creationId xmlns:a16="http://schemas.microsoft.com/office/drawing/2014/main" id="{6A57A9A6-56EE-A4C0-A344-3BE4FEAA90E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36" y="5594999"/>
            <a:ext cx="1163927" cy="116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1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ambria" panose="020405030504060302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4.jpe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D8E1DE-3D8E-397B-9D76-85AE693BC5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89704" y="573549"/>
            <a:ext cx="9144000" cy="717602"/>
          </a:xfrm>
        </p:spPr>
        <p:txBody>
          <a:bodyPr>
            <a:normAutofit fontScale="90000"/>
          </a:bodyPr>
          <a:lstStyle/>
          <a:p>
            <a:r>
              <a:rPr lang="it-IT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Supporto verticale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358B9F9-D52C-E7FF-6415-38E8FA32D4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189704" y="1291150"/>
            <a:ext cx="9144000" cy="5119481"/>
          </a:xfrm>
        </p:spPr>
        <p:txBody>
          <a:bodyPr>
            <a:normAutofit/>
          </a:bodyPr>
          <a:lstStyle/>
          <a:p>
            <a:r>
              <a:rPr lang="it-IT" sz="3200">
                <a:latin typeface="Cambria" panose="02040503050406030204" pitchFamily="18" charset="0"/>
                <a:ea typeface="Cambria" panose="02040503050406030204" pitchFamily="18" charset="0"/>
              </a:rPr>
              <a:t>Tecnologia meccanica</a:t>
            </a:r>
          </a:p>
          <a:p>
            <a:r>
              <a:rPr lang="it-IT" sz="3200">
                <a:latin typeface="Cambria" panose="02040503050406030204" pitchFamily="18" charset="0"/>
                <a:ea typeface="Cambria" panose="02040503050406030204" pitchFamily="18" charset="0"/>
              </a:rPr>
              <a:t>Anno accademico: 2024-2025</a:t>
            </a:r>
          </a:p>
          <a:p>
            <a:endParaRPr lang="it-IT" sz="4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>
                <a:latin typeface="Cambria" panose="02040503050406030204" pitchFamily="18" charset="0"/>
                <a:ea typeface="Cambria" panose="02040503050406030204" pitchFamily="18" charset="0"/>
              </a:rPr>
              <a:t>Studenti:</a:t>
            </a:r>
          </a:p>
          <a:p>
            <a:r>
              <a:rPr lang="it-IT">
                <a:latin typeface="Cambria" panose="02040503050406030204" pitchFamily="18" charset="0"/>
                <a:ea typeface="Cambria" panose="02040503050406030204" pitchFamily="18" charset="0"/>
              </a:rPr>
              <a:t>Carli Andrea [635478]</a:t>
            </a:r>
          </a:p>
          <a:p>
            <a:r>
              <a:rPr lang="it-IT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Ricci Filippo [657120]</a:t>
            </a:r>
          </a:p>
          <a:p>
            <a:r>
              <a:rPr lang="it-IT">
                <a:latin typeface="Cambria" panose="02040503050406030204" pitchFamily="18" charset="0"/>
                <a:ea typeface="Cambria" panose="02040503050406030204" pitchFamily="18" charset="0"/>
              </a:rPr>
              <a:t>Docenti:</a:t>
            </a:r>
          </a:p>
          <a:p>
            <a:r>
              <a:rPr lang="it-IT">
                <a:latin typeface="Cambria" panose="02040503050406030204" pitchFamily="18" charset="0"/>
                <a:ea typeface="Cambria" panose="02040503050406030204" pitchFamily="18" charset="0"/>
              </a:rPr>
              <a:t>Michele Lanzetta-Francesco Spigliati</a:t>
            </a:r>
          </a:p>
        </p:txBody>
      </p:sp>
      <p:pic>
        <p:nvPicPr>
          <p:cNvPr id="4" name="Immagine 3" descr="Immagine che contiene cilindro, metallo, cerchio, chiusura&#10;&#10;Il contenuto generato dall'IA potrebbe non essere corretto.">
            <a:extLst>
              <a:ext uri="{FF2B5EF4-FFF2-40B4-BE49-F238E27FC236}">
                <a16:creationId xmlns:a16="http://schemas.microsoft.com/office/drawing/2014/main" id="{DEE80A5C-765C-21BC-1D77-09394BEAE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8613" y="652206"/>
            <a:ext cx="3928095" cy="2855451"/>
          </a:xfrm>
          <a:prstGeom prst="rect">
            <a:avLst/>
          </a:prstGeom>
        </p:spPr>
      </p:pic>
      <p:pic>
        <p:nvPicPr>
          <p:cNvPr id="5" name="Immagine 4" descr="Immagine che contiene macchina, interno&#10;&#10;Il contenuto generato dall'IA potrebbe non essere corretto.">
            <a:extLst>
              <a:ext uri="{FF2B5EF4-FFF2-40B4-BE49-F238E27FC236}">
                <a16:creationId xmlns:a16="http://schemas.microsoft.com/office/drawing/2014/main" id="{10FE7A0F-033B-DC55-9863-8A5F3805C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613" y="3780973"/>
            <a:ext cx="3928094" cy="2757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01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07411446-8C85-77D6-D3E7-B11C976CDFF3}"/>
              </a:ext>
            </a:extLst>
          </p:cNvPr>
          <p:cNvSpPr txBox="1"/>
          <p:nvPr/>
        </p:nvSpPr>
        <p:spPr>
          <a:xfrm>
            <a:off x="147483" y="59606"/>
            <a:ext cx="66466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Richiesta del committente</a:t>
            </a:r>
          </a:p>
          <a:p>
            <a:endParaRPr lang="it-IT" sz="4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it-IT" sz="2000" b="1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Richiesta:</a:t>
            </a:r>
          </a:p>
          <a:p>
            <a:pPr algn="just"/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Produzione in serie ridotta di 500 supporti verticali</a:t>
            </a:r>
          </a:p>
          <a:p>
            <a:pPr algn="just"/>
            <a:r>
              <a:rPr lang="it-IT" sz="2000" b="1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Obiettivi:</a:t>
            </a:r>
          </a:p>
          <a:p>
            <a:pPr algn="just"/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Pianificazione del processo produttivo relativo ad alcuni componenti dell’assieme come se la produzione fosse stata affidate da un committente</a:t>
            </a:r>
          </a:p>
          <a:p>
            <a:pPr algn="just"/>
            <a:r>
              <a:rPr lang="it-IT" sz="2000" b="1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Componenti da analizzare nello specifico: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Corpo (part. 9): fusione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Guarnizione (part. 6): stampa 3D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Coppa centrifuga (part. 2): deformazione plastica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Distanziale (part. 1): asportazione di truciolo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Coperchio (part. 5) e Tubo presa olio (part. 7): saldatura</a:t>
            </a:r>
          </a:p>
        </p:txBody>
      </p:sp>
      <p:pic>
        <p:nvPicPr>
          <p:cNvPr id="4" name="Immagine 3" descr="Immagine che contiene schizzo, diagramma, Disegno tecnico, disegno&#10;&#10;Il contenuto generato dall'IA potrebbe non essere corretto.">
            <a:extLst>
              <a:ext uri="{FF2B5EF4-FFF2-40B4-BE49-F238E27FC236}">
                <a16:creationId xmlns:a16="http://schemas.microsoft.com/office/drawing/2014/main" id="{229C309B-73D2-3C1A-7918-368041A2BB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2750" y="295275"/>
            <a:ext cx="4227195" cy="3133725"/>
          </a:xfrm>
          <a:prstGeom prst="rect">
            <a:avLst/>
          </a:prstGeom>
        </p:spPr>
      </p:pic>
      <p:pic>
        <p:nvPicPr>
          <p:cNvPr id="5" name="Immagine 4" descr="Immagine che contiene testo, ricevu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437AC148-40E5-3F8A-1BA5-6D16C8C69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8259" y="3461877"/>
            <a:ext cx="2416175" cy="322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69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00B2501-F515-6020-4F82-C6E3FC9CB6CA}"/>
              </a:ext>
            </a:extLst>
          </p:cNvPr>
          <p:cNvSpPr txBox="1"/>
          <p:nvPr/>
        </p:nvSpPr>
        <p:spPr>
          <a:xfrm>
            <a:off x="0" y="-127819"/>
            <a:ext cx="45425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Fusione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Componente: corpo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Materiale: ghisa G25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Quantità: 500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Formatura: terra sintetica a verde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Tempo di produzione: 20.59 minuti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Costo: 7.89 €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EE9D24E-7D76-0743-BCE9-C3F1812A1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339" y="425082"/>
            <a:ext cx="4322506" cy="3401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4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577EAE35-EF82-8F14-F1D3-BA1725FFD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360" y="4224193"/>
            <a:ext cx="4658375" cy="206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213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6264F1D-418B-C119-B2FB-669FC1D267C2}"/>
              </a:ext>
            </a:extLst>
          </p:cNvPr>
          <p:cNvSpPr txBox="1"/>
          <p:nvPr/>
        </p:nvSpPr>
        <p:spPr>
          <a:xfrm>
            <a:off x="0" y="-127801"/>
            <a:ext cx="4925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 in tavola corpo</a:t>
            </a:r>
          </a:p>
        </p:txBody>
      </p:sp>
      <p:pic>
        <p:nvPicPr>
          <p:cNvPr id="4" name="Immagine 3" descr="Immagine che contiene testo, schizzo, diagramma, cerchio&#10;&#10;Il contenuto generato dall'IA potrebbe non essere corretto.">
            <a:extLst>
              <a:ext uri="{FF2B5EF4-FFF2-40B4-BE49-F238E27FC236}">
                <a16:creationId xmlns:a16="http://schemas.microsoft.com/office/drawing/2014/main" id="{ADFA5A1E-0A84-5C33-F8DB-F8B614DAB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494" y="580085"/>
            <a:ext cx="8507012" cy="609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543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E972486-7DD7-7B39-12F5-510282E06BA7}"/>
              </a:ext>
            </a:extLst>
          </p:cNvPr>
          <p:cNvSpPr txBox="1"/>
          <p:nvPr/>
        </p:nvSpPr>
        <p:spPr>
          <a:xfrm>
            <a:off x="0" y="0"/>
            <a:ext cx="4218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Piano di divisione</a:t>
            </a:r>
          </a:p>
        </p:txBody>
      </p:sp>
      <p:pic>
        <p:nvPicPr>
          <p:cNvPr id="6" name="Immagine 5" descr="Immagine che contiene cerchio, design&#10;&#10;Il contenuto generato dall'IA potrebbe non essere corretto.">
            <a:extLst>
              <a:ext uri="{FF2B5EF4-FFF2-40B4-BE49-F238E27FC236}">
                <a16:creationId xmlns:a16="http://schemas.microsoft.com/office/drawing/2014/main" id="{16ECF4BC-8941-42B7-8B87-92C3C9163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71375"/>
            <a:ext cx="5454363" cy="3618143"/>
          </a:xfrm>
          <a:prstGeom prst="rect">
            <a:avLst/>
          </a:prstGeom>
        </p:spPr>
      </p:pic>
      <p:pic>
        <p:nvPicPr>
          <p:cNvPr id="7" name="Immagine 6" descr="Immagine che contiene diagramma, linea, testo, Disegno tecnico&#10;&#10;Il contenuto generato dall'IA potrebbe non essere corretto.">
            <a:extLst>
              <a:ext uri="{FF2B5EF4-FFF2-40B4-BE49-F238E27FC236}">
                <a16:creationId xmlns:a16="http://schemas.microsoft.com/office/drawing/2014/main" id="{B55C8F25-5FE9-A60B-180E-C5862D16EE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26" y="1095616"/>
            <a:ext cx="4626539" cy="38939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9758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A6D9CF6C-C909-3549-5C15-0E6FFB8C2061}"/>
              </a:ext>
            </a:extLst>
          </p:cNvPr>
          <p:cNvSpPr txBox="1"/>
          <p:nvPr/>
        </p:nvSpPr>
        <p:spPr>
          <a:xfrm>
            <a:off x="-88182" y="0"/>
            <a:ext cx="8432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Passaggio da pezzo finito a greggio</a:t>
            </a:r>
          </a:p>
        </p:txBody>
      </p:sp>
      <p:pic>
        <p:nvPicPr>
          <p:cNvPr id="3" name="Immagine 2" descr="Immagine che contiene schermata, Rettangolo, design&#10;&#10;Il contenuto generato dall'IA potrebbe non essere corretto.">
            <a:extLst>
              <a:ext uri="{FF2B5EF4-FFF2-40B4-BE49-F238E27FC236}">
                <a16:creationId xmlns:a16="http://schemas.microsoft.com/office/drawing/2014/main" id="{E43CF33A-1D40-6E04-8DE4-366FDBF7D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623" y="94792"/>
            <a:ext cx="3227132" cy="1461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magine 7" descr="Immagine che contiene Rettangolo, schermata, design, portafotografie&#10;&#10;Il contenuto generato dall'IA potrebbe non essere corretto.">
            <a:extLst>
              <a:ext uri="{FF2B5EF4-FFF2-40B4-BE49-F238E27FC236}">
                <a16:creationId xmlns:a16="http://schemas.microsoft.com/office/drawing/2014/main" id="{6BAFAF2D-4FB0-6465-A4B2-062E3B7D1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958" y="2225171"/>
            <a:ext cx="3323797" cy="1475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magine 8" descr="Immagine che contiene schermata, Rettangolo, design&#10;&#10;Il contenuto generato dall'IA potrebbe non essere corretto.">
            <a:extLst>
              <a:ext uri="{FF2B5EF4-FFF2-40B4-BE49-F238E27FC236}">
                <a16:creationId xmlns:a16="http://schemas.microsoft.com/office/drawing/2014/main" id="{94A3A993-6B83-7AC6-902E-9BC088BE47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944" y="4369430"/>
            <a:ext cx="3331232" cy="19744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" name="Connettore 2 16">
            <a:extLst>
              <a:ext uri="{FF2B5EF4-FFF2-40B4-BE49-F238E27FC236}">
                <a16:creationId xmlns:a16="http://schemas.microsoft.com/office/drawing/2014/main" id="{66A94E6C-C9DE-D190-A482-1C13C9ED5878}"/>
              </a:ext>
            </a:extLst>
          </p:cNvPr>
          <p:cNvCxnSpPr/>
          <p:nvPr/>
        </p:nvCxnSpPr>
        <p:spPr>
          <a:xfrm flipV="1">
            <a:off x="8842181" y="5821294"/>
            <a:ext cx="0" cy="4114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>
            <a:extLst>
              <a:ext uri="{FF2B5EF4-FFF2-40B4-BE49-F238E27FC236}">
                <a16:creationId xmlns:a16="http://schemas.microsoft.com/office/drawing/2014/main" id="{FE1AC42B-5ED9-D3F1-0F60-B8E758376112}"/>
              </a:ext>
            </a:extLst>
          </p:cNvPr>
          <p:cNvCxnSpPr/>
          <p:nvPr/>
        </p:nvCxnSpPr>
        <p:spPr>
          <a:xfrm flipV="1">
            <a:off x="9840401" y="5821294"/>
            <a:ext cx="0" cy="4114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>
            <a:extLst>
              <a:ext uri="{FF2B5EF4-FFF2-40B4-BE49-F238E27FC236}">
                <a16:creationId xmlns:a16="http://schemas.microsoft.com/office/drawing/2014/main" id="{D5BC838F-0467-A008-4429-FAB9613BE65D}"/>
              </a:ext>
            </a:extLst>
          </p:cNvPr>
          <p:cNvCxnSpPr/>
          <p:nvPr/>
        </p:nvCxnSpPr>
        <p:spPr>
          <a:xfrm flipV="1">
            <a:off x="10838621" y="5821294"/>
            <a:ext cx="0" cy="4114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id="{33F9BD3E-55D0-0565-5998-88AB7A7C0AE8}"/>
              </a:ext>
            </a:extLst>
          </p:cNvPr>
          <p:cNvCxnSpPr/>
          <p:nvPr/>
        </p:nvCxnSpPr>
        <p:spPr>
          <a:xfrm flipV="1">
            <a:off x="8816340" y="1485900"/>
            <a:ext cx="0" cy="4114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>
            <a:extLst>
              <a:ext uri="{FF2B5EF4-FFF2-40B4-BE49-F238E27FC236}">
                <a16:creationId xmlns:a16="http://schemas.microsoft.com/office/drawing/2014/main" id="{25F1D3D8-79A0-D0FC-389D-1560CD061B97}"/>
              </a:ext>
            </a:extLst>
          </p:cNvPr>
          <p:cNvCxnSpPr/>
          <p:nvPr/>
        </p:nvCxnSpPr>
        <p:spPr>
          <a:xfrm flipV="1">
            <a:off x="9814560" y="1485900"/>
            <a:ext cx="0" cy="4114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>
            <a:extLst>
              <a:ext uri="{FF2B5EF4-FFF2-40B4-BE49-F238E27FC236}">
                <a16:creationId xmlns:a16="http://schemas.microsoft.com/office/drawing/2014/main" id="{44F84668-432D-7FB9-ACFE-6639D831C2D0}"/>
              </a:ext>
            </a:extLst>
          </p:cNvPr>
          <p:cNvCxnSpPr/>
          <p:nvPr/>
        </p:nvCxnSpPr>
        <p:spPr>
          <a:xfrm flipV="1">
            <a:off x="10812780" y="1485900"/>
            <a:ext cx="0" cy="4114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27FA4EB4-6B0C-7B03-0E65-FB631BFB949E}"/>
              </a:ext>
            </a:extLst>
          </p:cNvPr>
          <p:cNvSpPr txBox="1"/>
          <p:nvPr/>
        </p:nvSpPr>
        <p:spPr>
          <a:xfrm>
            <a:off x="141674" y="1897380"/>
            <a:ext cx="75914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modifiche apportate al pezzo finito sono: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Eliminazione dei fori sulla flangia superiore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Modifica della superficie della base (verso l’alto)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Modifica della superficie della base (verso il basso)</a:t>
            </a:r>
          </a:p>
        </p:txBody>
      </p:sp>
      <p:sp>
        <p:nvSpPr>
          <p:cNvPr id="26" name="Rettangolo 25">
            <a:extLst>
              <a:ext uri="{FF2B5EF4-FFF2-40B4-BE49-F238E27FC236}">
                <a16:creationId xmlns:a16="http://schemas.microsoft.com/office/drawing/2014/main" id="{24AB95A6-5837-A9DA-763C-37E9521769E4}"/>
              </a:ext>
            </a:extLst>
          </p:cNvPr>
          <p:cNvSpPr/>
          <p:nvPr/>
        </p:nvSpPr>
        <p:spPr>
          <a:xfrm>
            <a:off x="990600" y="4033215"/>
            <a:ext cx="5915025" cy="13927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43BF78F-5FE0-D872-C42E-4F2B12772B8B}"/>
              </a:ext>
            </a:extLst>
          </p:cNvPr>
          <p:cNvSpPr txBox="1"/>
          <p:nvPr/>
        </p:nvSpPr>
        <p:spPr>
          <a:xfrm>
            <a:off x="990600" y="3990917"/>
            <a:ext cx="59150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>
                <a:latin typeface="Cambria" panose="02040503050406030204" pitchFamily="18" charset="0"/>
                <a:ea typeface="Cambria" panose="02040503050406030204" pitchFamily="18" charset="0"/>
              </a:rPr>
              <a:t>Le modifiche apportate alla gola evidenziate in verde sono permanenti, solo la sede per i cuscinetti sarà ricavata mediante l’uso delle macchine utensili.</a:t>
            </a:r>
          </a:p>
          <a:p>
            <a:pPr algn="just"/>
            <a:r>
              <a:rPr lang="it-IT">
                <a:latin typeface="Cambria" panose="02040503050406030204" pitchFamily="18" charset="0"/>
                <a:ea typeface="Cambria" panose="02040503050406030204" pitchFamily="18" charset="0"/>
              </a:rPr>
              <a:t>Scelta dovuta all’impossibilità di ottenere questa forma mediante un anima senza incappare in sottosquadri</a:t>
            </a:r>
          </a:p>
        </p:txBody>
      </p:sp>
    </p:spTree>
    <p:extLst>
      <p:ext uri="{BB962C8B-B14F-4D97-AF65-F5344CB8AC3E}">
        <p14:creationId xmlns:p14="http://schemas.microsoft.com/office/powerpoint/2010/main" val="4053067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5BF006C2-A0D6-9C10-F053-DEF4686E3DA3}"/>
              </a:ext>
            </a:extLst>
          </p:cNvPr>
          <p:cNvSpPr txBox="1"/>
          <p:nvPr/>
        </p:nvSpPr>
        <p:spPr>
          <a:xfrm>
            <a:off x="0" y="-87243"/>
            <a:ext cx="4991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Sovrametalli</a:t>
            </a:r>
          </a:p>
        </p:txBody>
      </p:sp>
      <p:pic>
        <p:nvPicPr>
          <p:cNvPr id="3" name="Immagine 2" descr="Immagine che contiene schermata, Rettangolo, design&#10;&#10;Il contenuto generato dall'IA potrebbe non essere corretto.">
            <a:extLst>
              <a:ext uri="{FF2B5EF4-FFF2-40B4-BE49-F238E27FC236}">
                <a16:creationId xmlns:a16="http://schemas.microsoft.com/office/drawing/2014/main" id="{B0885719-6840-734C-A493-916774CE2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0643"/>
            <a:ext cx="4924425" cy="2253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magine 3" descr="Immagine che contiene cerchio, design, piastra&#10;&#10;Il contenuto generato dall'IA potrebbe non essere corretto.">
            <a:extLst>
              <a:ext uri="{FF2B5EF4-FFF2-40B4-BE49-F238E27FC236}">
                <a16:creationId xmlns:a16="http://schemas.microsoft.com/office/drawing/2014/main" id="{BA0BAEB0-0F7F-1583-5660-C11417A05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2" y="3337242"/>
            <a:ext cx="3886200" cy="277431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EE1E1FA-819D-15B8-7C18-9B31068480CE}"/>
              </a:ext>
            </a:extLst>
          </p:cNvPr>
          <p:cNvSpPr txBox="1"/>
          <p:nvPr/>
        </p:nvSpPr>
        <p:spPr>
          <a:xfrm>
            <a:off x="76199" y="1981200"/>
            <a:ext cx="59150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Sovrametallo sull’anello della flangia, previsto uno strato di materiale di 2 mm lungo il raggio dell’anello interno risultando in una diminuzione di 4 mm del diametro del foro della flangia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Sovrametallo sulla superficie superiore della flangia (verso l’alto), previsto uno strato di 1 mm come ispessimento della superficie in questione</a:t>
            </a:r>
          </a:p>
        </p:txBody>
      </p:sp>
    </p:spTree>
    <p:extLst>
      <p:ext uri="{BB962C8B-B14F-4D97-AF65-F5344CB8AC3E}">
        <p14:creationId xmlns:p14="http://schemas.microsoft.com/office/powerpoint/2010/main" val="3495265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7888CE03-1DCF-32AB-FF84-757C40DB4220}"/>
              </a:ext>
            </a:extLst>
          </p:cNvPr>
          <p:cNvSpPr txBox="1"/>
          <p:nvPr/>
        </p:nvSpPr>
        <p:spPr>
          <a:xfrm>
            <a:off x="-95250" y="-157141"/>
            <a:ext cx="73247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Direzione di raffreddamento</a:t>
            </a:r>
          </a:p>
        </p:txBody>
      </p:sp>
      <p:pic>
        <p:nvPicPr>
          <p:cNvPr id="4" name="Immagine 3" descr="Immagine che contiene cerchio, stoviglie&#10;&#10;Il contenuto generato dall'IA potrebbe non essere corretto.">
            <a:extLst>
              <a:ext uri="{FF2B5EF4-FFF2-40B4-BE49-F238E27FC236}">
                <a16:creationId xmlns:a16="http://schemas.microsoft.com/office/drawing/2014/main" id="{3D676CB3-163D-72F2-9BA0-AC83C8BD8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4" y="1217294"/>
            <a:ext cx="2912737" cy="2410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4" descr="Immagine che contiene cerchio, design&#10;&#10;Il contenuto generato dall'IA potrebbe non essere corretto.">
            <a:extLst>
              <a:ext uri="{FF2B5EF4-FFF2-40B4-BE49-F238E27FC236}">
                <a16:creationId xmlns:a16="http://schemas.microsoft.com/office/drawing/2014/main" id="{6BD11F7C-6292-D034-CD47-CFABF064C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591046" y="1166629"/>
            <a:ext cx="2796694" cy="2533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46F3CC8-C752-3A08-193B-3E63ABCD9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462" y="1166629"/>
            <a:ext cx="3109438" cy="2410357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746BA79B-EFEC-F102-DB6B-AAFA1DFEDCE1}"/>
                  </a:ext>
                </a:extLst>
              </p:cNvPr>
              <p:cNvSpPr txBox="1"/>
              <p:nvPr/>
            </p:nvSpPr>
            <p:spPr>
              <a:xfrm>
                <a:off x="809624" y="4339794"/>
                <a:ext cx="6205536" cy="6651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it-IT" i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𝑉𝑜𝑙𝑢𝑚𝑒</m:t>
                          </m:r>
                        </m:num>
                        <m:den>
                          <m:sSub>
                            <m:sSubPr>
                              <m:ctrlP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𝑆𝑢𝑝</m:t>
                              </m:r>
                            </m:e>
                            <m:sub>
                              <m: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𝑠𝑐𝑎𝑚𝑏𝑖𝑎𝑛𝑡𝑒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it-IT">
                  <a:solidFill>
                    <a:schemeClr val="tx2">
                      <a:lumMod val="75000"/>
                      <a:lumOff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746BA79B-EFEC-F102-DB6B-AAFA1DFEDC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624" y="4339794"/>
                <a:ext cx="6205536" cy="66511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59870684-5B6E-D0AB-46F7-1BEF05DD4C59}"/>
                  </a:ext>
                </a:extLst>
              </p:cNvPr>
              <p:cNvSpPr txBox="1"/>
              <p:nvPr/>
            </p:nvSpPr>
            <p:spPr>
              <a:xfrm>
                <a:off x="5351144" y="4511991"/>
                <a:ext cx="664368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it-IT" i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it-IT" i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it-IT">
                  <a:solidFill>
                    <a:schemeClr val="tx2">
                      <a:lumMod val="75000"/>
                      <a:lumOff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59870684-5B6E-D0AB-46F7-1BEF05DD4C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1144" y="4511991"/>
                <a:ext cx="664368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404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885B686B-87B7-E6F8-3812-A42827217021}"/>
              </a:ext>
            </a:extLst>
          </p:cNvPr>
          <p:cNvSpPr txBox="1"/>
          <p:nvPr/>
        </p:nvSpPr>
        <p:spPr>
          <a:xfrm>
            <a:off x="0" y="-104775"/>
            <a:ext cx="6000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Modifiche</a:t>
            </a:r>
          </a:p>
        </p:txBody>
      </p:sp>
      <p:pic>
        <p:nvPicPr>
          <p:cNvPr id="3" name="Immagine 2" descr="Immagine che contiene schermata, Rettangolo, design&#10;&#10;Il contenuto generato dall'IA potrebbe non essere corretto.">
            <a:extLst>
              <a:ext uri="{FF2B5EF4-FFF2-40B4-BE49-F238E27FC236}">
                <a16:creationId xmlns:a16="http://schemas.microsoft.com/office/drawing/2014/main" id="{B2743B02-4B4B-A939-6B28-DAFD76D1E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0" y="369887"/>
            <a:ext cx="5792470" cy="263207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D1B9CB4C-4794-6A03-C2A9-28637EF0760E}"/>
              </a:ext>
            </a:extLst>
          </p:cNvPr>
          <p:cNvSpPr txBox="1"/>
          <p:nvPr/>
        </p:nvSpPr>
        <p:spPr>
          <a:xfrm>
            <a:off x="152400" y="828675"/>
            <a:ext cx="55911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Viene modificata la parte elementare 2 in modo da rendere unidirezionale la solidificazione: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 mm di sovrametallo sulla superficie a profilo troncoconico (rosso)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Raccordi tra la nuova superficie ottenuta e le parti elementari 1 e 3 (blu)</a:t>
            </a:r>
          </a:p>
        </p:txBody>
      </p:sp>
      <p:pic>
        <p:nvPicPr>
          <p:cNvPr id="6" name="Immagine 5" descr="Immagine che contiene testo, Carattere, schermata, numero&#10;&#10;Il contenuto generato dall'IA potrebbe non essere corretto.">
            <a:extLst>
              <a:ext uri="{FF2B5EF4-FFF2-40B4-BE49-F238E27FC236}">
                <a16:creationId xmlns:a16="http://schemas.microsoft.com/office/drawing/2014/main" id="{47B4A9A4-219F-E4F9-3763-150B4B63E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719" y="3337691"/>
            <a:ext cx="6716062" cy="24006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61A5886C-4355-8A00-05D0-85B9283C5C4A}"/>
                  </a:ext>
                </a:extLst>
              </p:cNvPr>
              <p:cNvSpPr txBox="1"/>
              <p:nvPr/>
            </p:nvSpPr>
            <p:spPr>
              <a:xfrm>
                <a:off x="6750844" y="4661833"/>
                <a:ext cx="620553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it-IT" i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i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it-IT"/>
              </a:p>
            </p:txBody>
          </p:sp>
        </mc:Choice>
        <mc:Fallback xmlns="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61A5886C-4355-8A00-05D0-85B9283C5C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0844" y="4661833"/>
                <a:ext cx="6205536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6587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D29E5BF-396F-A239-4970-FBFF32267D4F}"/>
              </a:ext>
            </a:extLst>
          </p:cNvPr>
          <p:cNvSpPr txBox="1"/>
          <p:nvPr/>
        </p:nvSpPr>
        <p:spPr>
          <a:xfrm>
            <a:off x="0" y="-114300"/>
            <a:ext cx="6686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Dimensionamento materozza</a:t>
            </a:r>
          </a:p>
        </p:txBody>
      </p:sp>
      <p:pic>
        <p:nvPicPr>
          <p:cNvPr id="3" name="Immagine 2" descr="Immagine che contiene testo, diagramma, linea, Carattere&#10;&#10;Il contenuto generato dall'IA potrebbe non essere corretto.">
            <a:extLst>
              <a:ext uri="{FF2B5EF4-FFF2-40B4-BE49-F238E27FC236}">
                <a16:creationId xmlns:a16="http://schemas.microsoft.com/office/drawing/2014/main" id="{61E1DF32-A133-8FD5-FA60-0E336DAE2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985" y="483385"/>
            <a:ext cx="1682115" cy="233362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FAD6019E-29ED-F134-FF35-2E14E1D22FEA}"/>
                  </a:ext>
                </a:extLst>
              </p:cNvPr>
              <p:cNvSpPr txBox="1"/>
              <p:nvPr/>
            </p:nvSpPr>
            <p:spPr>
              <a:xfrm>
                <a:off x="240507" y="827610"/>
                <a:ext cx="6205536" cy="18655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sz="200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𝑚</m:t>
                        </m:r>
                      </m:sub>
                    </m:sSub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=1.2×</m:t>
                    </m:r>
                    <m:sSub>
                      <m:sSubPr>
                        <m:ctrlP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≅6 </m:t>
                    </m:r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𝑚𝑚</m:t>
                    </m:r>
                  </m:oMath>
                </a14:m>
                <a:endParaRPr lang="it-IT" sz="2000">
                  <a:solidFill>
                    <a:schemeClr val="tx2">
                      <a:lumMod val="75000"/>
                      <a:lumOff val="25000"/>
                    </a:schemeClr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V = 179</a:t>
                </a:r>
                <a14:m>
                  <m:oMath xmlns:m="http://schemas.openxmlformats.org/officeDocument/2006/math"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×</m:t>
                    </m:r>
                    <m:sSup>
                      <m:sSupPr>
                        <m:ctrlP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it-IT" sz="2000" i="1">
                                <a:solidFill>
                                  <a:schemeClr val="tx2">
                                    <a:lumMod val="75000"/>
                                    <a:lumOff val="2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it-IT" sz="2000" i="1">
                                <a:solidFill>
                                  <a:schemeClr val="tx2">
                                    <a:lumMod val="75000"/>
                                    <a:lumOff val="2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it-IT" sz="2000" i="1">
                                <a:solidFill>
                                  <a:schemeClr val="tx2">
                                    <a:lumMod val="75000"/>
                                    <a:lumOff val="2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sub>
                        </m:sSub>
                      </m:e>
                      <m:sup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=38664 </m:t>
                    </m:r>
                    <m:sSup>
                      <m:sSupPr>
                        <m:ctrlP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𝑚𝑚</m:t>
                        </m:r>
                      </m:e>
                      <m:sup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it-IT" sz="2000">
                  <a:solidFill>
                    <a:schemeClr val="tx2">
                      <a:lumMod val="75000"/>
                      <a:lumOff val="25000"/>
                    </a:schemeClr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 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radPr>
                      <m:deg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3</m:t>
                        </m:r>
                      </m:deg>
                      <m:e>
                        <m:f>
                          <m:fPr>
                            <m:ctrlPr>
                              <a:rPr lang="it-IT" sz="2000" i="1">
                                <a:solidFill>
                                  <a:schemeClr val="tx2">
                                    <a:lumMod val="75000"/>
                                    <a:lumOff val="2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it-IT" sz="2000" i="1">
                                <a:solidFill>
                                  <a:schemeClr val="tx2">
                                    <a:lumMod val="75000"/>
                                    <a:lumOff val="2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it-IT" sz="2000" i="1">
                                <a:solidFill>
                                  <a:schemeClr val="tx2">
                                    <a:lumMod val="75000"/>
                                    <a:lumOff val="2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1.18</m:t>
                            </m:r>
                          </m:den>
                        </m:f>
                      </m:e>
                    </m:rad>
                  </m:oMath>
                </a14:m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32 mm</a:t>
                </a: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1000"/>
                  </a:spcAft>
                  <a:buFont typeface="Symbol" panose="05050102010706020507" pitchFamily="18" charset="2"/>
                  <a:buChar char="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H = 1.5 </a:t>
                </a:r>
                <a14:m>
                  <m:oMath xmlns:m="http://schemas.openxmlformats.org/officeDocument/2006/math"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D = 48 mm</a:t>
                </a:r>
              </a:p>
            </p:txBody>
          </p:sp>
        </mc:Choice>
        <mc:Fallback xmlns="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FAD6019E-29ED-F134-FF35-2E14E1D22F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07" y="827610"/>
                <a:ext cx="6205536" cy="1865575"/>
              </a:xfrm>
              <a:prstGeom prst="rect">
                <a:avLst/>
              </a:prstGeom>
              <a:blipFill>
                <a:blip r:embed="rId4"/>
                <a:stretch>
                  <a:fillRect l="-1081" t="-1634" b="-49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Immagine 5" descr="Immagine che contiene testo, diagramma, linea, schizzo&#10;&#10;Il contenuto generato dall'IA potrebbe non essere corretto.">
            <a:extLst>
              <a:ext uri="{FF2B5EF4-FFF2-40B4-BE49-F238E27FC236}">
                <a16:creationId xmlns:a16="http://schemas.microsoft.com/office/drawing/2014/main" id="{C23B5A40-A7D4-03CE-F684-A4CD8B2B0D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80" y="3208483"/>
            <a:ext cx="3990340" cy="234315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6D458C27-A028-B329-A768-A6753BECACFC}"/>
                  </a:ext>
                </a:extLst>
              </p:cNvPr>
              <p:cNvSpPr txBox="1"/>
              <p:nvPr/>
            </p:nvSpPr>
            <p:spPr>
              <a:xfrm>
                <a:off x="240507" y="3649517"/>
                <a:ext cx="6205536" cy="7700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 = 0.66</a:t>
                </a:r>
                <a14:m>
                  <m:oMath xmlns:m="http://schemas.openxmlformats.org/officeDocument/2006/math"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 = 21.12 mm</a:t>
                </a: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1000"/>
                  </a:spcAft>
                  <a:buFont typeface="Symbol" panose="05050102010706020507" pitchFamily="18" charset="2"/>
                  <a:buChar char="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L = 0.16</a:t>
                </a:r>
                <a14:m>
                  <m:oMath xmlns:m="http://schemas.openxmlformats.org/officeDocument/2006/math"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 = 5.12 mm</a:t>
                </a:r>
              </a:p>
            </p:txBody>
          </p:sp>
        </mc:Choice>
        <mc:Fallback xmlns="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6D458C27-A028-B329-A768-A6753BECAC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07" y="3649517"/>
                <a:ext cx="6205536" cy="770083"/>
              </a:xfrm>
              <a:prstGeom prst="rect">
                <a:avLst/>
              </a:prstGeom>
              <a:blipFill>
                <a:blip r:embed="rId6"/>
                <a:stretch>
                  <a:fillRect l="-1081" t="-3968" b="-134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magine 6">
            <a:extLst>
              <a:ext uri="{FF2B5EF4-FFF2-40B4-BE49-F238E27FC236}">
                <a16:creationId xmlns:a16="http://schemas.microsoft.com/office/drawing/2014/main" id="{8B0AF4B3-38FF-9AA0-4FB4-B9263D4870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1720" y="593586"/>
            <a:ext cx="2767013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4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42D83AB-ADAB-6213-AE10-0E3E8445E928}"/>
              </a:ext>
            </a:extLst>
          </p:cNvPr>
          <p:cNvSpPr txBox="1"/>
          <p:nvPr/>
        </p:nvSpPr>
        <p:spPr>
          <a:xfrm>
            <a:off x="0" y="-66675"/>
            <a:ext cx="81438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Dimensionamento sistema di colata</a:t>
            </a:r>
          </a:p>
        </p:txBody>
      </p:sp>
      <p:pic>
        <p:nvPicPr>
          <p:cNvPr id="4" name="Immagine 3" descr="Immagine che contiene stoviglie&#10;&#10;Il contenuto generato dall'IA potrebbe non essere corretto.">
            <a:extLst>
              <a:ext uri="{FF2B5EF4-FFF2-40B4-BE49-F238E27FC236}">
                <a16:creationId xmlns:a16="http://schemas.microsoft.com/office/drawing/2014/main" id="{2E205504-30F8-195E-5999-39645868B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793" y="2071296"/>
            <a:ext cx="3762732" cy="33579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CasellaDiTesto 5">
                <a:extLst>
                  <a:ext uri="{FF2B5EF4-FFF2-40B4-BE49-F238E27FC236}">
                    <a16:creationId xmlns:a16="http://schemas.microsoft.com/office/drawing/2014/main" id="{76863DFA-33C1-6F85-B0F6-080A35B35095}"/>
                  </a:ext>
                </a:extLst>
              </p:cNvPr>
              <p:cNvSpPr txBox="1"/>
              <p:nvPr/>
            </p:nvSpPr>
            <p:spPr>
              <a:xfrm>
                <a:off x="62270" y="553026"/>
                <a:ext cx="8395929" cy="54743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 = 3.2 </a:t>
                </a:r>
                <a14:m>
                  <m:oMath xmlns:m="http://schemas.openxmlformats.org/officeDocument/2006/math">
                    <m:r>
                      <a:rPr lang="it-IT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×</m:t>
                    </m:r>
                    <m:rad>
                      <m:radPr>
                        <m:degHide m:val="on"/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</m:rad>
                    <m:r>
                      <a:rPr lang="it-IT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v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𝑔h</m:t>
                        </m:r>
                      </m:e>
                    </m:rad>
                  </m:oMath>
                </a14:m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; </a:t>
                </a: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𝐾</m:t>
                        </m:r>
                      </m:num>
                      <m:den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𝑣</m:t>
                        </m:r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𝜌</m:t>
                        </m:r>
                      </m:den>
                    </m:f>
                  </m:oMath>
                </a14:m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;  con: K = </a:t>
                </a:r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𝐺</m:t>
                        </m:r>
                      </m:num>
                      <m:den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= portata massica, </a:t>
                </a:r>
              </a:p>
              <a:p>
                <a:pPr lvl="0" algn="just">
                  <a:lnSpc>
                    <a:spcPct val="115000"/>
                  </a:lnSpc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</a:t>
                </a: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ati necessari al dimensionamento:</a:t>
                </a: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G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𝑡𝑜𝑡</m:t>
                        </m:r>
                      </m:sub>
                    </m:sSub>
                    <m:r>
                      <a:rPr lang="it-IT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× </m:t>
                    </m:r>
                    <m:sSub>
                      <m:sSubPr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𝜌</m:t>
                        </m:r>
                      </m:e>
                      <m:sub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𝑔h𝑖𝑠𝑎</m:t>
                        </m:r>
                      </m:sub>
                    </m:sSub>
                    <m:r>
                      <a:rPr lang="it-IT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 1.939 </m:t>
                    </m:r>
                    <m:r>
                      <a:rPr lang="it-IT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𝑘𝑔</m:t>
                    </m:r>
                  </m:oMath>
                </a14:m>
                <a:endParaRPr lang="it-IT">
                  <a:solidFill>
                    <a:schemeClr val="tx2">
                      <a:lumMod val="75000"/>
                      <a:lumOff val="25000"/>
                    </a:schemeClr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1000"/>
                  </a:spcAft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h = 73.12 mm (altezza canale)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Dai dati sopra possiamo calcolarci:</a:t>
                </a: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 = 4.456 s</a:t>
                </a:r>
              </a:p>
              <a:p>
                <a:pPr marL="342900" lvl="0" indent="-342900" algn="just">
                  <a:lnSpc>
                    <a:spcPct val="115000"/>
                  </a:lnSpc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v = 1.198 m/s</a:t>
                </a: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1000"/>
                  </a:spcAft>
                  <a:buFont typeface="Symbol" panose="05050102010706020507" pitchFamily="18" charset="2"/>
                  <a:buChar char=""/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effectLst/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S = 49.757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𝑚𝑚</m:t>
                        </m:r>
                      </m:e>
                      <m:sup>
                        <m:r>
                          <a:rPr lang="it-IT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it-IT">
                  <a:solidFill>
                    <a:schemeClr val="tx2">
                      <a:lumMod val="75000"/>
                      <a:lumOff val="25000"/>
                    </a:schemeClr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it-IT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Scegliendo una geometria circolare si ha:</a:t>
                </a:r>
                <a:endParaRPr lang="it-IT">
                  <a:solidFill>
                    <a:schemeClr val="tx2">
                      <a:lumMod val="75000"/>
                      <a:lumOff val="25000"/>
                    </a:schemeClr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𝐷</m:t>
                      </m:r>
                      <m:r>
                        <a:rPr lang="it-IT" i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it-IT" i="1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4×</m:t>
                              </m:r>
                              <m: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𝑆</m:t>
                              </m:r>
                            </m:num>
                            <m:den>
                              <m:r>
                                <a:rPr lang="it-IT" i="1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𝜋</m:t>
                              </m:r>
                            </m:den>
                          </m:f>
                        </m:e>
                      </m:rad>
                      <m:r>
                        <a:rPr lang="it-IT" i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=7.959 </m:t>
                      </m:r>
                      <m:r>
                        <a:rPr lang="it-IT" i="1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𝑚𝑚</m:t>
                      </m:r>
                    </m:oMath>
                  </m:oMathPara>
                </a14:m>
                <a:endParaRPr lang="it-IT">
                  <a:solidFill>
                    <a:schemeClr val="tx2">
                      <a:lumMod val="75000"/>
                      <a:lumOff val="25000"/>
                    </a:schemeClr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CasellaDiTesto 5">
                <a:extLst>
                  <a:ext uri="{FF2B5EF4-FFF2-40B4-BE49-F238E27FC236}">
                    <a16:creationId xmlns:a16="http://schemas.microsoft.com/office/drawing/2014/main" id="{76863DFA-33C1-6F85-B0F6-080A35B350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0" y="553026"/>
                <a:ext cx="8395929" cy="5474384"/>
              </a:xfrm>
              <a:prstGeom prst="rect">
                <a:avLst/>
              </a:prstGeom>
              <a:blipFill>
                <a:blip r:embed="rId3"/>
                <a:stretch>
                  <a:fillRect l="-581" t="-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0623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78A36AC0-56CC-9DD4-FE7B-08BFFCA28D86}"/>
              </a:ext>
            </a:extLst>
          </p:cNvPr>
          <p:cNvSpPr txBox="1"/>
          <p:nvPr/>
        </p:nvSpPr>
        <p:spPr>
          <a:xfrm>
            <a:off x="-104775" y="0"/>
            <a:ext cx="6677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Modelli per la formatura</a:t>
            </a:r>
          </a:p>
        </p:txBody>
      </p:sp>
      <p:pic>
        <p:nvPicPr>
          <p:cNvPr id="3" name="Immagine 2" descr="Immagine che contiene schizzo, disegno, design, illustrazione&#10;&#10;Il contenuto generato dall'IA potrebbe non essere corretto.">
            <a:extLst>
              <a:ext uri="{FF2B5EF4-FFF2-40B4-BE49-F238E27FC236}">
                <a16:creationId xmlns:a16="http://schemas.microsoft.com/office/drawing/2014/main" id="{28493EB4-8B59-6941-0FD8-94171CE87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433387"/>
            <a:ext cx="3764915" cy="279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magine 3" descr="Immagine che contiene design&#10;&#10;Il contenuto generato dall'IA potrebbe non essere corretto.">
            <a:extLst>
              <a:ext uri="{FF2B5EF4-FFF2-40B4-BE49-F238E27FC236}">
                <a16:creationId xmlns:a16="http://schemas.microsoft.com/office/drawing/2014/main" id="{30FE2F07-E4CC-A958-5FC4-FFA480F362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3429000"/>
            <a:ext cx="3238500" cy="27717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9B29B80E-E137-5E49-52C4-C4164EB5616C}"/>
              </a:ext>
            </a:extLst>
          </p:cNvPr>
          <p:cNvSpPr txBox="1"/>
          <p:nvPr/>
        </p:nvSpPr>
        <p:spPr>
          <a:xfrm>
            <a:off x="228600" y="1828799"/>
            <a:ext cx="51911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Modifiche rispetto al greggio: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Angolo di sformo di 2° per le superfici perpendicolari alla direzione dello sformo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Centraggio garantito dalle spine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Tutte le dimensioni aumentate dell’1% (fattore di ritiro lineare medio)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Presenza di un’appendice sul fondo per la realizzazione della sede d’appoggio dell’anima (portata d’anima)</a:t>
            </a:r>
          </a:p>
        </p:txBody>
      </p:sp>
    </p:spTree>
    <p:extLst>
      <p:ext uri="{BB962C8B-B14F-4D97-AF65-F5344CB8AC3E}">
        <p14:creationId xmlns:p14="http://schemas.microsoft.com/office/powerpoint/2010/main" val="1518583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ABB089CA-2726-FBFA-8C36-A7B7CD6CBB7C}"/>
              </a:ext>
            </a:extLst>
          </p:cNvPr>
          <p:cNvSpPr txBox="1"/>
          <p:nvPr/>
        </p:nvSpPr>
        <p:spPr>
          <a:xfrm>
            <a:off x="0" y="-160407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Modelli per le casse d’anima</a:t>
            </a:r>
          </a:p>
        </p:txBody>
      </p:sp>
      <p:pic>
        <p:nvPicPr>
          <p:cNvPr id="3" name="Immagine 2" descr="Immagine che contiene Elettrodomestico, design, luce&#10;&#10;Il contenuto generato dall'IA potrebbe non essere corretto.">
            <a:extLst>
              <a:ext uri="{FF2B5EF4-FFF2-40B4-BE49-F238E27FC236}">
                <a16:creationId xmlns:a16="http://schemas.microsoft.com/office/drawing/2014/main" id="{F7282460-1A7B-7C45-858B-DEF5F5397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6" y="852885"/>
            <a:ext cx="4171290" cy="3451379"/>
          </a:xfrm>
          <a:prstGeom prst="rect">
            <a:avLst/>
          </a:prstGeom>
        </p:spPr>
      </p:pic>
      <p:pic>
        <p:nvPicPr>
          <p:cNvPr id="4" name="Immagine 3" descr="Immagine che contiene Elettrodomestico, design, elettrodomestico, luce&#10;&#10;Il contenuto generato dall'IA potrebbe non essere corretto.">
            <a:extLst>
              <a:ext uri="{FF2B5EF4-FFF2-40B4-BE49-F238E27FC236}">
                <a16:creationId xmlns:a16="http://schemas.microsoft.com/office/drawing/2014/main" id="{140B2751-62B8-BEEA-B4A4-C292ED6345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7274" y="1067352"/>
            <a:ext cx="4171290" cy="3022443"/>
          </a:xfrm>
          <a:prstGeom prst="rect">
            <a:avLst/>
          </a:prstGeom>
        </p:spPr>
      </p:pic>
      <p:pic>
        <p:nvPicPr>
          <p:cNvPr id="5" name="Immagine 4" descr="Immagine che contiene diagramma, schermata, Piano, Disegno tecnico&#10;&#10;Il contenuto generato dall'IA potrebbe non essere corretto.">
            <a:extLst>
              <a:ext uri="{FF2B5EF4-FFF2-40B4-BE49-F238E27FC236}">
                <a16:creationId xmlns:a16="http://schemas.microsoft.com/office/drawing/2014/main" id="{CBB91C25-321C-8DF2-CA0D-8BC273518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1778" y="4279425"/>
            <a:ext cx="3720148" cy="231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59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B56F953-C969-D21D-840E-E628D321C6F8}"/>
              </a:ext>
            </a:extLst>
          </p:cNvPr>
          <p:cNvSpPr txBox="1"/>
          <p:nvPr/>
        </p:nvSpPr>
        <p:spPr>
          <a:xfrm>
            <a:off x="0" y="-85725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Simulazione di colata</a:t>
            </a:r>
          </a:p>
        </p:txBody>
      </p:sp>
      <p:pic>
        <p:nvPicPr>
          <p:cNvPr id="4" name="Immagine 3" descr="Immagine che contiene bottiglia, profumo&#10;&#10;Il contenuto generato dall'IA potrebbe non essere corretto.">
            <a:extLst>
              <a:ext uri="{FF2B5EF4-FFF2-40B4-BE49-F238E27FC236}">
                <a16:creationId xmlns:a16="http://schemas.microsoft.com/office/drawing/2014/main" id="{97071BBF-CDD4-708C-AF43-A7C07E29A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62" y="622161"/>
            <a:ext cx="1965115" cy="2623583"/>
          </a:xfrm>
          <a:prstGeom prst="rect">
            <a:avLst/>
          </a:prstGeom>
        </p:spPr>
      </p:pic>
      <p:pic>
        <p:nvPicPr>
          <p:cNvPr id="6" name="Immagine 5" descr="Immagine che contiene arte&#10;&#10;Il contenuto generato dall'IA potrebbe non essere corretto.">
            <a:extLst>
              <a:ext uri="{FF2B5EF4-FFF2-40B4-BE49-F238E27FC236}">
                <a16:creationId xmlns:a16="http://schemas.microsoft.com/office/drawing/2014/main" id="{83B48CC6-C565-BB32-09E9-E0AC5BCB4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526" y="622160"/>
            <a:ext cx="2058928" cy="2623584"/>
          </a:xfrm>
          <a:prstGeom prst="rect">
            <a:avLst/>
          </a:prstGeom>
        </p:spPr>
      </p:pic>
      <p:pic>
        <p:nvPicPr>
          <p:cNvPr id="8" name="Immagine 7" descr="Immagine che contiene cerchio, design&#10;&#10;Il contenuto generato dall'IA potrebbe non essere corretto.">
            <a:extLst>
              <a:ext uri="{FF2B5EF4-FFF2-40B4-BE49-F238E27FC236}">
                <a16:creationId xmlns:a16="http://schemas.microsoft.com/office/drawing/2014/main" id="{1ECF0D97-7E17-87CA-9D1E-FDD9BA7D6E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204" y="628485"/>
            <a:ext cx="1926690" cy="2617260"/>
          </a:xfrm>
          <a:prstGeom prst="rect">
            <a:avLst/>
          </a:prstGeom>
        </p:spPr>
      </p:pic>
      <p:pic>
        <p:nvPicPr>
          <p:cNvPr id="10" name="Immagine 9" descr="Immagine che contiene testo, schermata, numero&#10;&#10;Il contenuto generato dall'IA potrebbe non essere corretto.">
            <a:extLst>
              <a:ext uri="{FF2B5EF4-FFF2-40B4-BE49-F238E27FC236}">
                <a16:creationId xmlns:a16="http://schemas.microsoft.com/office/drawing/2014/main" id="{25303DE2-1A9E-CE1B-1340-ED3822D1F6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493" y="747924"/>
            <a:ext cx="1933845" cy="2372056"/>
          </a:xfrm>
          <a:prstGeom prst="rect">
            <a:avLst/>
          </a:prstGeom>
        </p:spPr>
      </p:pic>
      <p:pic>
        <p:nvPicPr>
          <p:cNvPr id="12" name="Immagine 11" descr="Immagine che contiene schizzo, disegno, cerchio, arte&#10;&#10;Il contenuto generato dall'IA potrebbe non essere corretto.">
            <a:extLst>
              <a:ext uri="{FF2B5EF4-FFF2-40B4-BE49-F238E27FC236}">
                <a16:creationId xmlns:a16="http://schemas.microsoft.com/office/drawing/2014/main" id="{8E554D95-010C-6774-5316-7BC7F488BD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526" y="3429000"/>
            <a:ext cx="2058928" cy="2819997"/>
          </a:xfrm>
          <a:prstGeom prst="rect">
            <a:avLst/>
          </a:prstGeom>
        </p:spPr>
      </p:pic>
      <p:pic>
        <p:nvPicPr>
          <p:cNvPr id="14" name="Immagine 13" descr="Immagine che contiene testo, schermata, numero, Policromia&#10;&#10;Il contenuto generato dall'IA potrebbe non essere corretto.">
            <a:extLst>
              <a:ext uri="{FF2B5EF4-FFF2-40B4-BE49-F238E27FC236}">
                <a16:creationId xmlns:a16="http://schemas.microsoft.com/office/drawing/2014/main" id="{E76998DF-D122-9391-401D-9A5CBE89A4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411" y="3895576"/>
            <a:ext cx="1848108" cy="213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77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ED2EEA5-F40E-0907-E224-7D1289C4CCC6}"/>
              </a:ext>
            </a:extLst>
          </p:cNvPr>
          <p:cNvSpPr txBox="1"/>
          <p:nvPr/>
        </p:nvSpPr>
        <p:spPr>
          <a:xfrm>
            <a:off x="0" y="-123825"/>
            <a:ext cx="710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Tempo di produzione e prezzo</a:t>
            </a:r>
          </a:p>
        </p:txBody>
      </p:sp>
      <p:pic>
        <p:nvPicPr>
          <p:cNvPr id="4" name="Immagine 3" descr="Immagine che contiene testo, numero, schermata, Carattere&#10;&#10;Il contenuto generato dall'IA potrebbe non essere corretto.">
            <a:extLst>
              <a:ext uri="{FF2B5EF4-FFF2-40B4-BE49-F238E27FC236}">
                <a16:creationId xmlns:a16="http://schemas.microsoft.com/office/drawing/2014/main" id="{67506E86-14CF-2444-BCE0-33AD2C8EE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2724"/>
            <a:ext cx="5391605" cy="2932277"/>
          </a:xfrm>
          <a:prstGeom prst="rect">
            <a:avLst/>
          </a:prstGeom>
        </p:spPr>
      </p:pic>
      <p:pic>
        <p:nvPicPr>
          <p:cNvPr id="6" name="Immagine 5" descr="Immagine che contiene testo, Carattere, schermata, numero&#10;&#10;Il contenuto generato dall'IA potrebbe non essere corretto.">
            <a:extLst>
              <a:ext uri="{FF2B5EF4-FFF2-40B4-BE49-F238E27FC236}">
                <a16:creationId xmlns:a16="http://schemas.microsoft.com/office/drawing/2014/main" id="{F1AB902B-58B9-D744-AD02-7D0013162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522" y="792724"/>
            <a:ext cx="6458851" cy="1457528"/>
          </a:xfrm>
          <a:prstGeom prst="rect">
            <a:avLst/>
          </a:prstGeom>
        </p:spPr>
      </p:pic>
      <p:pic>
        <p:nvPicPr>
          <p:cNvPr id="8" name="Immagine 7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9D957D6C-15D5-0A55-3D3C-F1DDE33865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600" y="2458915"/>
            <a:ext cx="6220693" cy="1257475"/>
          </a:xfrm>
          <a:prstGeom prst="rect">
            <a:avLst/>
          </a:prstGeom>
        </p:spPr>
      </p:pic>
      <p:pic>
        <p:nvPicPr>
          <p:cNvPr id="10" name="Immagine 9" descr="Immagine che contiene testo, schermata, Carattere, linea&#10;&#10;Il contenuto generato dall'IA potrebbe non essere corretto.">
            <a:extLst>
              <a:ext uri="{FF2B5EF4-FFF2-40B4-BE49-F238E27FC236}">
                <a16:creationId xmlns:a16="http://schemas.microsoft.com/office/drawing/2014/main" id="{DAE64AC4-F3DC-C47D-7D2A-81EB289314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874" y="4233771"/>
            <a:ext cx="7410901" cy="149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7091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1438E415-8187-8A79-7D2E-EA948E2B03D7}"/>
              </a:ext>
            </a:extLst>
          </p:cNvPr>
          <p:cNvSpPr txBox="1"/>
          <p:nvPr/>
        </p:nvSpPr>
        <p:spPr>
          <a:xfrm>
            <a:off x="98323" y="19663"/>
            <a:ext cx="89178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Lavorazioni alle macchina utensili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Componente: distanziale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Materiale: acciaio al carbonio C40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Macchine: tornio parallelo, fresatrice universale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Quantità: 500 pezzi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Tempo di produzione: 37 minuti e 24 secondi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Prezzo unitario: 17.03 €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Acciaio al carbonio C40: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Uno dei materiali più diffusi nell’industria meccanica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Equilibrio tra prezzo e proprietà meccaniche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Eccellente lavorabilità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Buona tenacità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Resistente agli urti e alle sollecitazioni dinamiche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Buona durezza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Immagine 2" descr="Immagine che contiene Fotografia di nature morte&#10;&#10;Il contenuto generato dall'IA potrebbe non essere corretto.">
            <a:extLst>
              <a:ext uri="{FF2B5EF4-FFF2-40B4-BE49-F238E27FC236}">
                <a16:creationId xmlns:a16="http://schemas.microsoft.com/office/drawing/2014/main" id="{D30C831C-9C99-0422-B508-0D9205A02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6944" y="255638"/>
            <a:ext cx="5417906" cy="2123768"/>
          </a:xfrm>
          <a:prstGeom prst="rect">
            <a:avLst/>
          </a:prstGeom>
        </p:spPr>
      </p:pic>
      <p:pic>
        <p:nvPicPr>
          <p:cNvPr id="1028" name="Picture 4" descr="Rettacciai: acciai temprati, anche rettificati cromati">
            <a:extLst>
              <a:ext uri="{FF2B5EF4-FFF2-40B4-BE49-F238E27FC236}">
                <a16:creationId xmlns:a16="http://schemas.microsoft.com/office/drawing/2014/main" id="{13833ED8-2E84-CA10-78D2-341D79EB2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671" y="2274861"/>
            <a:ext cx="2518453" cy="251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974FAF5C-3613-635B-77F8-44F4178DEC4C}"/>
              </a:ext>
            </a:extLst>
          </p:cNvPr>
          <p:cNvSpPr/>
          <p:nvPr/>
        </p:nvSpPr>
        <p:spPr>
          <a:xfrm>
            <a:off x="7585419" y="4855562"/>
            <a:ext cx="3460955" cy="10323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Cambria" panose="02040503050406030204" pitchFamily="18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4106EA3-2A45-2EC4-57A0-7E53C919E804}"/>
              </a:ext>
            </a:extLst>
          </p:cNvPr>
          <p:cNvSpPr txBox="1"/>
          <p:nvPr/>
        </p:nvSpPr>
        <p:spPr>
          <a:xfrm>
            <a:off x="7585419" y="4910090"/>
            <a:ext cx="41885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>
                <a:latin typeface="Cambria" panose="02040503050406030204" pitchFamily="18" charset="0"/>
              </a:rPr>
              <a:t>Acquisto di barre di acciaio tondo trafilato.</a:t>
            </a:r>
          </a:p>
          <a:p>
            <a:r>
              <a:rPr lang="it-IT" b="1">
                <a:latin typeface="Cambria" panose="02040503050406030204" pitchFamily="18" charset="0"/>
              </a:rPr>
              <a:t>Costo al metro: 57.39 €</a:t>
            </a:r>
            <a:r>
              <a:rPr lang="it-IT">
                <a:latin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35357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096742EF-E0CF-E43A-4AE9-80E41CFE02CF}"/>
              </a:ext>
            </a:extLst>
          </p:cNvPr>
          <p:cNvSpPr txBox="1"/>
          <p:nvPr/>
        </p:nvSpPr>
        <p:spPr>
          <a:xfrm>
            <a:off x="108155" y="108155"/>
            <a:ext cx="1188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 in tavola distanziale</a:t>
            </a:r>
          </a:p>
        </p:txBody>
      </p:sp>
      <p:pic>
        <p:nvPicPr>
          <p:cNvPr id="4" name="Immagine 3" descr="Immagine che contiene testo, diagramma, schizzo, disegno&#10;&#10;Il contenuto generato dall'IA potrebbe non essere corretto.">
            <a:extLst>
              <a:ext uri="{FF2B5EF4-FFF2-40B4-BE49-F238E27FC236}">
                <a16:creationId xmlns:a16="http://schemas.microsoft.com/office/drawing/2014/main" id="{355DE16B-0B4A-3508-B656-CEA388CED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739" y="999778"/>
            <a:ext cx="7968032" cy="563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217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A4CFD617-D467-C3C9-FB88-A0C3B02A297C}"/>
              </a:ext>
            </a:extLst>
          </p:cNvPr>
          <p:cNvSpPr txBox="1"/>
          <p:nvPr/>
        </p:nvSpPr>
        <p:spPr>
          <a:xfrm>
            <a:off x="68826" y="102802"/>
            <a:ext cx="117003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Analisi delle superfici</a:t>
            </a:r>
          </a:p>
          <a:p>
            <a:endParaRPr lang="it-IT" sz="4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4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4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Immagine 2" descr="Immagine che contiene diagramma, schizzo, disegno, Disegno tecnico&#10;&#10;Il contenuto generato dall'IA potrebbe non essere corretto.">
            <a:extLst>
              <a:ext uri="{FF2B5EF4-FFF2-40B4-BE49-F238E27FC236}">
                <a16:creationId xmlns:a16="http://schemas.microsoft.com/office/drawing/2014/main" id="{69924DB3-5188-D2EC-BD36-A82834CAC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85" y="1312447"/>
            <a:ext cx="4474968" cy="4233105"/>
          </a:xfrm>
          <a:prstGeom prst="rect">
            <a:avLst/>
          </a:prstGeom>
        </p:spPr>
      </p:pic>
      <p:pic>
        <p:nvPicPr>
          <p:cNvPr id="6" name="Immagine 5" descr="Immagine che contiene testo, schermata, Carattere, linea&#10;&#10;Il contenuto generato dall'IA potrebbe non essere corretto.">
            <a:extLst>
              <a:ext uri="{FF2B5EF4-FFF2-40B4-BE49-F238E27FC236}">
                <a16:creationId xmlns:a16="http://schemas.microsoft.com/office/drawing/2014/main" id="{B39E0FFB-F7AC-2C24-D560-297E39AB1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0372"/>
            <a:ext cx="6763694" cy="1667108"/>
          </a:xfrm>
          <a:prstGeom prst="rect">
            <a:avLst/>
          </a:prstGeom>
        </p:spPr>
      </p:pic>
      <p:pic>
        <p:nvPicPr>
          <p:cNvPr id="8" name="Immagine 7" descr="Immagine che contiene testo, schermata, Carattere, linea&#10;&#10;Il contenuto generato dall'IA potrebbe non essere corretto.">
            <a:extLst>
              <a:ext uri="{FF2B5EF4-FFF2-40B4-BE49-F238E27FC236}">
                <a16:creationId xmlns:a16="http://schemas.microsoft.com/office/drawing/2014/main" id="{4A15CF1B-995E-208B-0CCD-0E029480C6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7480"/>
            <a:ext cx="6792273" cy="1000265"/>
          </a:xfrm>
          <a:prstGeom prst="rect">
            <a:avLst/>
          </a:prstGeom>
        </p:spPr>
      </p:pic>
      <p:pic>
        <p:nvPicPr>
          <p:cNvPr id="10" name="Immagine 9" descr="Immagine che contiene testo, Carattere, schermata, linea&#10;&#10;Il contenuto generato dall'IA potrebbe non essere corretto.">
            <a:extLst>
              <a:ext uri="{FF2B5EF4-FFF2-40B4-BE49-F238E27FC236}">
                <a16:creationId xmlns:a16="http://schemas.microsoft.com/office/drawing/2014/main" id="{39CA6EED-1B5B-F0B2-8BBF-C4AF1D033F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7745"/>
            <a:ext cx="6754168" cy="97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941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E4139ED-B8CE-F3D9-3C76-C86A3500F1BB}"/>
              </a:ext>
            </a:extLst>
          </p:cNvPr>
          <p:cNvSpPr txBox="1"/>
          <p:nvPr/>
        </p:nvSpPr>
        <p:spPr>
          <a:xfrm>
            <a:off x="78658" y="0"/>
            <a:ext cx="6499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Ciclo di lavorazione</a:t>
            </a:r>
          </a:p>
        </p:txBody>
      </p:sp>
      <p:pic>
        <p:nvPicPr>
          <p:cNvPr id="4" name="Immagine 3" descr="Immagine che contiene testo, schermata, diagramma, numero&#10;&#10;Il contenuto generato dall'IA potrebbe non essere corretto.">
            <a:extLst>
              <a:ext uri="{FF2B5EF4-FFF2-40B4-BE49-F238E27FC236}">
                <a16:creationId xmlns:a16="http://schemas.microsoft.com/office/drawing/2014/main" id="{A7F42373-31CB-FB47-B1BC-98E24E931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47" y="816041"/>
            <a:ext cx="8257988" cy="580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25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AD7B6A06-BB16-DD09-22EB-21AD7DAA5902}"/>
              </a:ext>
            </a:extLst>
          </p:cNvPr>
          <p:cNvSpPr txBox="1"/>
          <p:nvPr/>
        </p:nvSpPr>
        <p:spPr>
          <a:xfrm>
            <a:off x="0" y="-137652"/>
            <a:ext cx="489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Ciclo di lavorazione</a:t>
            </a:r>
          </a:p>
        </p:txBody>
      </p:sp>
      <p:pic>
        <p:nvPicPr>
          <p:cNvPr id="4" name="Immagine 3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429821E4-4DE3-5A7C-52B9-78A6BC126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028" y="1464215"/>
            <a:ext cx="9703943" cy="298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692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64118F8-2182-822B-2898-A6DDB4B57446}"/>
              </a:ext>
            </a:extLst>
          </p:cNvPr>
          <p:cNvSpPr txBox="1"/>
          <p:nvPr/>
        </p:nvSpPr>
        <p:spPr>
          <a:xfrm>
            <a:off x="227002" y="0"/>
            <a:ext cx="651878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Tornio parallelo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Caratteristiche: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Potenza del motore: 7.5 kW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Diametro massimo </a:t>
            </a:r>
            <a:r>
              <a:rPr lang="it-IT" sz="2000" err="1">
                <a:latin typeface="Cambria" panose="02040503050406030204" pitchFamily="18" charset="0"/>
                <a:ea typeface="Cambria" panose="02040503050406030204" pitchFamily="18" charset="0"/>
              </a:rPr>
              <a:t>tornibile</a:t>
            </a: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: Ø 300 mm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Passaggio barra: Ø 100 mm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Distanza fra le punte: 1500 mm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Velocità di rotazione: 100-2000 rpm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Immagine 2" descr="Tornio parallelo Fervi T080F con frizione e visualizzatore 3 assi, 7,5 kW">
            <a:extLst>
              <a:ext uri="{FF2B5EF4-FFF2-40B4-BE49-F238E27FC236}">
                <a16:creationId xmlns:a16="http://schemas.microsoft.com/office/drawing/2014/main" id="{BB3ECED6-71F3-6F46-7D78-9AFD740D3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938" y="1534476"/>
            <a:ext cx="5052060" cy="378904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DB0564CD-37C1-0A26-354C-5114B83AD833}"/>
              </a:ext>
            </a:extLst>
          </p:cNvPr>
          <p:cNvSpPr txBox="1"/>
          <p:nvPr/>
        </p:nvSpPr>
        <p:spPr>
          <a:xfrm>
            <a:off x="7315200" y="1703073"/>
            <a:ext cx="56928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Tornio parallelo: Fervi T080F</a:t>
            </a:r>
          </a:p>
          <a:p>
            <a:endParaRPr lang="it-IT" sz="2000" b="1"/>
          </a:p>
        </p:txBody>
      </p:sp>
    </p:spTree>
    <p:extLst>
      <p:ext uri="{BB962C8B-B14F-4D97-AF65-F5344CB8AC3E}">
        <p14:creationId xmlns:p14="http://schemas.microsoft.com/office/powerpoint/2010/main" val="24598145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A8147D0-65D6-91F7-0240-1F3FA7FEEF59}"/>
              </a:ext>
            </a:extLst>
          </p:cNvPr>
          <p:cNvSpPr txBox="1"/>
          <p:nvPr/>
        </p:nvSpPr>
        <p:spPr>
          <a:xfrm>
            <a:off x="314632" y="72291"/>
            <a:ext cx="115430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Utensili e inserti troncatura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Portautensile: Walter </a:t>
            </a:r>
            <a:r>
              <a:rPr lang="it-IT" sz="2000" b="1" err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Cut</a:t>
            </a:r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GT                                                                   </a:t>
            </a:r>
          </a:p>
        </p:txBody>
      </p:sp>
      <p:pic>
        <p:nvPicPr>
          <p:cNvPr id="4" name="Immagine 3" descr="Immagine che contiene testo, strumento&#10;&#10;Il contenuto generato dall'IA potrebbe non essere corretto.">
            <a:extLst>
              <a:ext uri="{FF2B5EF4-FFF2-40B4-BE49-F238E27FC236}">
                <a16:creationId xmlns:a16="http://schemas.microsoft.com/office/drawing/2014/main" id="{754E39B8-C0B9-90E9-5753-AF52F8CD0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97" y="1774695"/>
            <a:ext cx="4429743" cy="2600688"/>
          </a:xfrm>
          <a:prstGeom prst="rect">
            <a:avLst/>
          </a:prstGeom>
        </p:spPr>
      </p:pic>
      <p:pic>
        <p:nvPicPr>
          <p:cNvPr id="3074" name="Picture 2" descr="toolbox.sk/en/cutting-in...">
            <a:extLst>
              <a:ext uri="{FF2B5EF4-FFF2-40B4-BE49-F238E27FC236}">
                <a16:creationId xmlns:a16="http://schemas.microsoft.com/office/drawing/2014/main" id="{4E89EFEF-A597-C90E-3A42-1996240FB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962" y="1774695"/>
            <a:ext cx="3772890" cy="2776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3842B50-B184-F04B-0542-BAF34CE64064}"/>
              </a:ext>
            </a:extLst>
          </p:cNvPr>
          <p:cNvSpPr txBox="1"/>
          <p:nvPr/>
        </p:nvSpPr>
        <p:spPr>
          <a:xfrm>
            <a:off x="7526283" y="1303397"/>
            <a:ext cx="4429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Inserto: GX16-3F020N-WL</a:t>
            </a:r>
          </a:p>
        </p:txBody>
      </p:sp>
    </p:spTree>
    <p:extLst>
      <p:ext uri="{BB962C8B-B14F-4D97-AF65-F5344CB8AC3E}">
        <p14:creationId xmlns:p14="http://schemas.microsoft.com/office/powerpoint/2010/main" val="31693068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10AC126-24FB-B911-41D7-DD8E1E885828}"/>
              </a:ext>
            </a:extLst>
          </p:cNvPr>
          <p:cNvSpPr txBox="1"/>
          <p:nvPr/>
        </p:nvSpPr>
        <p:spPr>
          <a:xfrm>
            <a:off x="147484" y="88491"/>
            <a:ext cx="8504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Utensili e inserti per sgrossatura</a:t>
            </a:r>
          </a:p>
        </p:txBody>
      </p:sp>
      <p:pic>
        <p:nvPicPr>
          <p:cNvPr id="4100" name="Picture 4" descr="Portautensili per tornio SCLCR1212H06 SCLCR1010H06 Portautensili per  tornitura a foro interno in acciaio al tungsteno per utensili di tornitura  CCMT060204 Inserto in carburo indicizzabile (dimensioni: Amazon.it:  Commercio, Industria e Scienza">
            <a:extLst>
              <a:ext uri="{FF2B5EF4-FFF2-40B4-BE49-F238E27FC236}">
                <a16:creationId xmlns:a16="http://schemas.microsoft.com/office/drawing/2014/main" id="{7B0DC39D-7849-2412-2140-B9135BD97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416" y="2007932"/>
            <a:ext cx="3623494" cy="362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itsubishi Materials Catalogo web | Informazioni sui prodotti | Inserti per  tornitura | CCMT060204">
            <a:extLst>
              <a:ext uri="{FF2B5EF4-FFF2-40B4-BE49-F238E27FC236}">
                <a16:creationId xmlns:a16="http://schemas.microsoft.com/office/drawing/2014/main" id="{C9EDA06E-5EF3-A788-870F-8D7E48AF8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887" y="2007932"/>
            <a:ext cx="5715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B9727AE1-EA19-2B39-B3D7-35C83FBED67B}"/>
              </a:ext>
            </a:extLst>
          </p:cNvPr>
          <p:cNvSpPr txBox="1"/>
          <p:nvPr/>
        </p:nvSpPr>
        <p:spPr>
          <a:xfrm>
            <a:off x="2302593" y="1607822"/>
            <a:ext cx="53290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SCLCR1010H06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87A5B005-CEC2-97A6-F3FC-AF9D97C86E2A}"/>
              </a:ext>
            </a:extLst>
          </p:cNvPr>
          <p:cNvSpPr txBox="1"/>
          <p:nvPr/>
        </p:nvSpPr>
        <p:spPr>
          <a:xfrm>
            <a:off x="7631677" y="1607822"/>
            <a:ext cx="3313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CCMT060204-MP</a:t>
            </a:r>
          </a:p>
        </p:txBody>
      </p:sp>
    </p:spTree>
    <p:extLst>
      <p:ext uri="{BB962C8B-B14F-4D97-AF65-F5344CB8AC3E}">
        <p14:creationId xmlns:p14="http://schemas.microsoft.com/office/powerpoint/2010/main" val="9420242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D671B445-6C10-63C2-3D57-A036864662CA}"/>
              </a:ext>
            </a:extLst>
          </p:cNvPr>
          <p:cNvSpPr txBox="1"/>
          <p:nvPr/>
        </p:nvSpPr>
        <p:spPr>
          <a:xfrm>
            <a:off x="83574" y="78658"/>
            <a:ext cx="8721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Utensili e inserti per finitura</a:t>
            </a:r>
          </a:p>
        </p:txBody>
      </p:sp>
      <p:pic>
        <p:nvPicPr>
          <p:cNvPr id="5122" name="Picture 2" descr="Portainserti SDJCR per tornitura esterna DORMER PRAMET">
            <a:extLst>
              <a:ext uri="{FF2B5EF4-FFF2-40B4-BE49-F238E27FC236}">
                <a16:creationId xmlns:a16="http://schemas.microsoft.com/office/drawing/2014/main" id="{2EFCDA4B-AC53-B110-6FEB-5CF215371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849" y="2091198"/>
            <a:ext cx="4569366" cy="319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BMT 11 03 04-PF 1515">
            <a:extLst>
              <a:ext uri="{FF2B5EF4-FFF2-40B4-BE49-F238E27FC236}">
                <a16:creationId xmlns:a16="http://schemas.microsoft.com/office/drawing/2014/main" id="{CF434253-3FBF-2772-AA1D-123F2383C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690" y="209119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F45F2B21-A474-2EE7-FC60-BC0F0D47696B}"/>
              </a:ext>
            </a:extLst>
          </p:cNvPr>
          <p:cNvSpPr txBox="1"/>
          <p:nvPr/>
        </p:nvSpPr>
        <p:spPr>
          <a:xfrm>
            <a:off x="1195849" y="1721866"/>
            <a:ext cx="32483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SDJCR1010F07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F6C4BBD-245E-897A-F719-E12C87A53411}"/>
              </a:ext>
            </a:extLst>
          </p:cNvPr>
          <p:cNvSpPr txBox="1"/>
          <p:nvPr/>
        </p:nvSpPr>
        <p:spPr>
          <a:xfrm>
            <a:off x="7552228" y="1721866"/>
            <a:ext cx="328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VBMT110304-EF</a:t>
            </a:r>
          </a:p>
        </p:txBody>
      </p:sp>
    </p:spTree>
    <p:extLst>
      <p:ext uri="{BB962C8B-B14F-4D97-AF65-F5344CB8AC3E}">
        <p14:creationId xmlns:p14="http://schemas.microsoft.com/office/powerpoint/2010/main" val="5028908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3F18116-D1C8-5B7B-147F-D7BC37201C94}"/>
              </a:ext>
            </a:extLst>
          </p:cNvPr>
          <p:cNvSpPr txBox="1"/>
          <p:nvPr/>
        </p:nvSpPr>
        <p:spPr>
          <a:xfrm>
            <a:off x="0" y="0"/>
            <a:ext cx="9645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Punta per foratura</a:t>
            </a:r>
          </a:p>
        </p:txBody>
      </p:sp>
      <p:pic>
        <p:nvPicPr>
          <p:cNvPr id="6146" name="Picture 2" descr="DORMER PUNTA HSS A002 DIN338 RIVESTIMENTO PARZIALE TIN">
            <a:extLst>
              <a:ext uri="{FF2B5EF4-FFF2-40B4-BE49-F238E27FC236}">
                <a16:creationId xmlns:a16="http://schemas.microsoft.com/office/drawing/2014/main" id="{6036F514-B454-2644-BF25-05B1F3E17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85" y="1688076"/>
            <a:ext cx="4307144" cy="430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F670F794-61B1-76E7-765A-96A4A32A4FF8}"/>
              </a:ext>
            </a:extLst>
          </p:cNvPr>
          <p:cNvSpPr txBox="1"/>
          <p:nvPr/>
        </p:nvSpPr>
        <p:spPr>
          <a:xfrm>
            <a:off x="2094271" y="1287966"/>
            <a:ext cx="7796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A002 Ø10 mm HSS-</a:t>
            </a:r>
            <a:r>
              <a:rPr lang="it-IT" sz="2000" b="1" err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TiN</a:t>
            </a:r>
            <a:endParaRPr lang="it-IT" sz="2000" b="1">
              <a:solidFill>
                <a:schemeClr val="accent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2871FB0D-D3B8-4668-3AD2-DA19F173EBB2}"/>
              </a:ext>
            </a:extLst>
          </p:cNvPr>
          <p:cNvSpPr txBox="1"/>
          <p:nvPr/>
        </p:nvSpPr>
        <p:spPr>
          <a:xfrm>
            <a:off x="7364362" y="2921168"/>
            <a:ext cx="4307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Necessaria per avere un foro iniziale su cui andare a lavorare per le torniture interne</a:t>
            </a:r>
          </a:p>
        </p:txBody>
      </p:sp>
    </p:spTree>
    <p:extLst>
      <p:ext uri="{BB962C8B-B14F-4D97-AF65-F5344CB8AC3E}">
        <p14:creationId xmlns:p14="http://schemas.microsoft.com/office/powerpoint/2010/main" val="29532662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3CD6CF3-E07B-B024-94AC-9E7DB73FD2B8}"/>
              </a:ext>
            </a:extLst>
          </p:cNvPr>
          <p:cNvSpPr txBox="1"/>
          <p:nvPr/>
        </p:nvSpPr>
        <p:spPr>
          <a:xfrm>
            <a:off x="0" y="0"/>
            <a:ext cx="833775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Fresatrice parallela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Caratteristiche: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/>
              <a:t>Potenza motore: 2.2 kW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/>
              <a:t>Corsa delle guide: X = 500 mm, Y = 230 mm, Z = 350 mm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/>
              <a:t>Mandrino </a:t>
            </a:r>
            <a:r>
              <a:rPr lang="it-IT" sz="2000" err="1"/>
              <a:t>portafresa</a:t>
            </a:r>
            <a:r>
              <a:rPr lang="it-IT" sz="2000"/>
              <a:t>: mandrino orizzontale orientabile di 90° ISO 50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000"/>
              <a:t>Velocità mandrino: 90-3260 rpm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Immagine 2" descr="Optimum OPTImill MH 50G Precision drilling-milling machine (3 Phase 400v) -  Excel Machine Tools">
            <a:extLst>
              <a:ext uri="{FF2B5EF4-FFF2-40B4-BE49-F238E27FC236}">
                <a16:creationId xmlns:a16="http://schemas.microsoft.com/office/drawing/2014/main" id="{6C2372F6-115E-F25C-DE93-A793066F3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740" y="1202855"/>
            <a:ext cx="4747260" cy="4747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5887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9051DA9-8D3A-3D92-C670-E543D5D12E78}"/>
              </a:ext>
            </a:extLst>
          </p:cNvPr>
          <p:cNvSpPr txBox="1"/>
          <p:nvPr/>
        </p:nvSpPr>
        <p:spPr>
          <a:xfrm>
            <a:off x="117987" y="0"/>
            <a:ext cx="81411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Mandrino</a:t>
            </a:r>
          </a:p>
        </p:txBody>
      </p:sp>
      <p:pic>
        <p:nvPicPr>
          <p:cNvPr id="7170" name="Picture 2" descr="FerroJulia S.r.l.">
            <a:extLst>
              <a:ext uri="{FF2B5EF4-FFF2-40B4-BE49-F238E27FC236}">
                <a16:creationId xmlns:a16="http://schemas.microsoft.com/office/drawing/2014/main" id="{091B0040-305E-DBA5-C045-A2021F0A8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56" y="2478036"/>
            <a:ext cx="5597627" cy="272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D699437-B189-6B1A-5136-B22861E46670}"/>
              </a:ext>
            </a:extLst>
          </p:cNvPr>
          <p:cNvSpPr txBox="1"/>
          <p:nvPr/>
        </p:nvSpPr>
        <p:spPr>
          <a:xfrm>
            <a:off x="1632155" y="1904202"/>
            <a:ext cx="5574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ER32 ISO40 DIN 7388-1 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8870D14-4037-FE23-CC70-AE994FE3DE97}"/>
              </a:ext>
            </a:extLst>
          </p:cNvPr>
          <p:cNvSpPr txBox="1"/>
          <p:nvPr/>
        </p:nvSpPr>
        <p:spPr>
          <a:xfrm>
            <a:off x="7374194" y="2717267"/>
            <a:ext cx="43458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Necessario per poter effettuare anche la maschiatura, non possibile con il mandrino fornito con la fresatrice scelta poiché non ha un sistema di inversione automatica del moto</a:t>
            </a:r>
          </a:p>
        </p:txBody>
      </p:sp>
    </p:spTree>
    <p:extLst>
      <p:ext uri="{BB962C8B-B14F-4D97-AF65-F5344CB8AC3E}">
        <p14:creationId xmlns:p14="http://schemas.microsoft.com/office/powerpoint/2010/main" val="38622863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1454936-71FD-1657-6850-8D74B684AAE6}"/>
              </a:ext>
            </a:extLst>
          </p:cNvPr>
          <p:cNvSpPr txBox="1"/>
          <p:nvPr/>
        </p:nvSpPr>
        <p:spPr>
          <a:xfrm>
            <a:off x="0" y="0"/>
            <a:ext cx="7177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Fresa e inserti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20E977A2-2B60-2009-09D3-B6F113A4A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84" y="2266491"/>
            <a:ext cx="3742403" cy="290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nserti (per fresatura) - Inserti fresanti e supporti - configurare e  acquistare | MISUMI">
            <a:extLst>
              <a:ext uri="{FF2B5EF4-FFF2-40B4-BE49-F238E27FC236}">
                <a16:creationId xmlns:a16="http://schemas.microsoft.com/office/drawing/2014/main" id="{C42A43BA-911F-467A-570B-9472DE871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41" y="1973597"/>
            <a:ext cx="3648075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85202D56-0208-CC2E-8459-F0139E004011}"/>
              </a:ext>
            </a:extLst>
          </p:cNvPr>
          <p:cNvSpPr txBox="1"/>
          <p:nvPr/>
        </p:nvSpPr>
        <p:spPr>
          <a:xfrm>
            <a:off x="629264" y="1494503"/>
            <a:ext cx="3966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Walter F4041R.C16.040.Z04.06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1DC22896-EA77-3FCF-B134-77DB446DFC85}"/>
              </a:ext>
            </a:extLst>
          </p:cNvPr>
          <p:cNvSpPr txBox="1"/>
          <p:nvPr/>
        </p:nvSpPr>
        <p:spPr>
          <a:xfrm>
            <a:off x="7443020" y="1494503"/>
            <a:ext cx="4119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SN060408R-MR WSP45S</a:t>
            </a:r>
          </a:p>
        </p:txBody>
      </p:sp>
    </p:spTree>
    <p:extLst>
      <p:ext uri="{BB962C8B-B14F-4D97-AF65-F5344CB8AC3E}">
        <p14:creationId xmlns:p14="http://schemas.microsoft.com/office/powerpoint/2010/main" val="2952337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ADE9AF29-BF60-38AC-E681-AFC75D9ADB29}"/>
              </a:ext>
            </a:extLst>
          </p:cNvPr>
          <p:cNvSpPr txBox="1"/>
          <p:nvPr/>
        </p:nvSpPr>
        <p:spPr>
          <a:xfrm>
            <a:off x="108155" y="0"/>
            <a:ext cx="72463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Utensili foratura</a:t>
            </a:r>
          </a:p>
        </p:txBody>
      </p:sp>
      <p:pic>
        <p:nvPicPr>
          <p:cNvPr id="9218" name="Picture 2" descr="Haas Automatic Center Punch | Haas Tooling">
            <a:extLst>
              <a:ext uri="{FF2B5EF4-FFF2-40B4-BE49-F238E27FC236}">
                <a16:creationId xmlns:a16="http://schemas.microsoft.com/office/drawing/2014/main" id="{A275969A-24AB-0B2F-BEFE-289273707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793" y="2335929"/>
            <a:ext cx="4350774" cy="289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unte elicoidali HSCO / Ø 2,400 mm / h8 / DIN 338 / TiN / Tipo: N">
            <a:extLst>
              <a:ext uri="{FF2B5EF4-FFF2-40B4-BE49-F238E27FC236}">
                <a16:creationId xmlns:a16="http://schemas.microsoft.com/office/drawing/2014/main" id="{5E51097B-CC60-0647-0FAF-AE1B6DEAA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512" y="2057953"/>
            <a:ext cx="3454656" cy="345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32398FF9-FF15-6F6C-82F3-2BC6AEDB78AD}"/>
              </a:ext>
            </a:extLst>
          </p:cNvPr>
          <p:cNvSpPr txBox="1"/>
          <p:nvPr/>
        </p:nvSpPr>
        <p:spPr>
          <a:xfrm>
            <a:off x="1361767" y="1623368"/>
            <a:ext cx="4429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Haas </a:t>
            </a:r>
            <a:r>
              <a:rPr lang="it-IT" sz="2000" b="1" err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Automatic</a:t>
            </a:r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Centre Punch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BDE8177D-8462-8A4B-8E3B-C703F7A2A379}"/>
              </a:ext>
            </a:extLst>
          </p:cNvPr>
          <p:cNvSpPr txBox="1"/>
          <p:nvPr/>
        </p:nvSpPr>
        <p:spPr>
          <a:xfrm>
            <a:off x="6759677" y="1623368"/>
            <a:ext cx="4837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/>
              <a:t> </a:t>
            </a:r>
            <a:r>
              <a:rPr lang="it-IT" sz="2000" b="1" err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Guhring</a:t>
            </a:r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5511 HSS-E DIN 338 Ø2.5 mm</a:t>
            </a:r>
          </a:p>
        </p:txBody>
      </p:sp>
    </p:spTree>
    <p:extLst>
      <p:ext uri="{BB962C8B-B14F-4D97-AF65-F5344CB8AC3E}">
        <p14:creationId xmlns:p14="http://schemas.microsoft.com/office/powerpoint/2010/main" val="30210707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1EFFEFFA-FDBD-A216-D472-C387768A813A}"/>
              </a:ext>
            </a:extLst>
          </p:cNvPr>
          <p:cNvSpPr txBox="1"/>
          <p:nvPr/>
        </p:nvSpPr>
        <p:spPr>
          <a:xfrm>
            <a:off x="245807" y="0"/>
            <a:ext cx="6941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Utensili maschiatura</a:t>
            </a:r>
          </a:p>
        </p:txBody>
      </p:sp>
      <p:pic>
        <p:nvPicPr>
          <p:cNvPr id="10244" name="Picture 4" descr="Phantom 233200300 UNI HSS-E Machinetap TiN M3 Blinde Gaten | Industore">
            <a:extLst>
              <a:ext uri="{FF2B5EF4-FFF2-40B4-BE49-F238E27FC236}">
                <a16:creationId xmlns:a16="http://schemas.microsoft.com/office/drawing/2014/main" id="{BA69AA8A-8C0C-FDE1-DBF2-2819B7365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834" y="2112091"/>
            <a:ext cx="47625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542ED3E2-A1B8-B72E-A721-F208DB1FED55}"/>
              </a:ext>
            </a:extLst>
          </p:cNvPr>
          <p:cNvSpPr txBox="1"/>
          <p:nvPr/>
        </p:nvSpPr>
        <p:spPr>
          <a:xfrm>
            <a:off x="1300316" y="1651794"/>
            <a:ext cx="6096000" cy="416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ER32 </a:t>
            </a:r>
            <a:r>
              <a:rPr lang="it-IT" sz="2000" b="1" err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collet</a:t>
            </a:r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ISO40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1F66E0C-88A1-07B6-DE6A-C49EFE6E6CAA}"/>
              </a:ext>
            </a:extLst>
          </p:cNvPr>
          <p:cNvSpPr txBox="1"/>
          <p:nvPr/>
        </p:nvSpPr>
        <p:spPr>
          <a:xfrm>
            <a:off x="6486834" y="1659809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Phantom UNI HSS-E </a:t>
            </a:r>
            <a:r>
              <a:rPr lang="it-IT" sz="2000" b="1" err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TiN</a:t>
            </a:r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M3</a:t>
            </a:r>
            <a:endParaRPr lang="it-IT" sz="2000" b="1">
              <a:solidFill>
                <a:schemeClr val="accent1"/>
              </a:solidFill>
            </a:endParaRPr>
          </a:p>
        </p:txBody>
      </p:sp>
      <p:pic>
        <p:nvPicPr>
          <p:cNvPr id="10246" name="Picture 6" descr="ER32 COLLET NUT G2.5 20000rpm - icarbide">
            <a:extLst>
              <a:ext uri="{FF2B5EF4-FFF2-40B4-BE49-F238E27FC236}">
                <a16:creationId xmlns:a16="http://schemas.microsoft.com/office/drawing/2014/main" id="{22EE875D-ABEC-1143-DF7F-73BF2F9FB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080" y="2339801"/>
            <a:ext cx="3403192" cy="340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304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169E66E6-B07C-E646-CBD3-BE168F8895E3}"/>
              </a:ext>
            </a:extLst>
          </p:cNvPr>
          <p:cNvSpPr txBox="1"/>
          <p:nvPr/>
        </p:nvSpPr>
        <p:spPr>
          <a:xfrm>
            <a:off x="147483" y="0"/>
            <a:ext cx="944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Foglio di fase</a:t>
            </a:r>
          </a:p>
        </p:txBody>
      </p:sp>
      <p:pic>
        <p:nvPicPr>
          <p:cNvPr id="6" name="Immagine 5" descr="Immagine che contiene testo, schermata, diagramma, numero&#10;&#10;Il contenuto generato dall'IA potrebbe non essere corretto.">
            <a:extLst>
              <a:ext uri="{FF2B5EF4-FFF2-40B4-BE49-F238E27FC236}">
                <a16:creationId xmlns:a16="http://schemas.microsoft.com/office/drawing/2014/main" id="{8371086E-A0C3-31E7-9DD6-BCA155247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923" y="982505"/>
            <a:ext cx="8042787" cy="555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460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203AF2D9-4D41-5B18-8633-5D99ED696EA9}"/>
              </a:ext>
            </a:extLst>
          </p:cNvPr>
          <p:cNvSpPr txBox="1"/>
          <p:nvPr/>
        </p:nvSpPr>
        <p:spPr>
          <a:xfrm>
            <a:off x="167149" y="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Foglio di fase</a:t>
            </a:r>
          </a:p>
        </p:txBody>
      </p:sp>
      <p:pic>
        <p:nvPicPr>
          <p:cNvPr id="7" name="Immagine 6" descr="Immagine che contiene testo, numero, diagramma, Parallelo&#10;&#10;Il contenuto generato dall'IA potrebbe non essere corretto.">
            <a:extLst>
              <a:ext uri="{FF2B5EF4-FFF2-40B4-BE49-F238E27FC236}">
                <a16:creationId xmlns:a16="http://schemas.microsoft.com/office/drawing/2014/main" id="{0A6015DF-8D4D-C89E-9917-C2337304B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728" y="877181"/>
            <a:ext cx="8169672" cy="547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194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8F1C448B-C37D-7BF6-A927-37064A62D26F}"/>
              </a:ext>
            </a:extLst>
          </p:cNvPr>
          <p:cNvSpPr txBox="1"/>
          <p:nvPr/>
        </p:nvSpPr>
        <p:spPr>
          <a:xfrm>
            <a:off x="78658" y="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Foglio di fase</a:t>
            </a:r>
          </a:p>
        </p:txBody>
      </p:sp>
      <p:pic>
        <p:nvPicPr>
          <p:cNvPr id="7" name="Immagine 6" descr="Immagine che contiene testo, schermata, numero, diagramma&#10;&#10;Il contenuto generato dall'IA potrebbe non essere corretto.">
            <a:extLst>
              <a:ext uri="{FF2B5EF4-FFF2-40B4-BE49-F238E27FC236}">
                <a16:creationId xmlns:a16="http://schemas.microsoft.com/office/drawing/2014/main" id="{818F6B39-AE07-93E0-D293-3BF3C9AD8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336" y="985496"/>
            <a:ext cx="8621328" cy="488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7199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EAD0C987-60E0-D425-7CA0-6D3847FE0D07}"/>
              </a:ext>
            </a:extLst>
          </p:cNvPr>
          <p:cNvSpPr txBox="1"/>
          <p:nvPr/>
        </p:nvSpPr>
        <p:spPr>
          <a:xfrm>
            <a:off x="186813" y="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Foglio di fase</a:t>
            </a:r>
          </a:p>
        </p:txBody>
      </p:sp>
      <p:pic>
        <p:nvPicPr>
          <p:cNvPr id="7" name="Immagine 6" descr="Immagine che contiene testo, schermata, diagramma, numero&#10;&#10;Il contenuto generato dall'IA potrebbe non essere corretto.">
            <a:extLst>
              <a:ext uri="{FF2B5EF4-FFF2-40B4-BE49-F238E27FC236}">
                <a16:creationId xmlns:a16="http://schemas.microsoft.com/office/drawing/2014/main" id="{FD20D1A5-A35D-B625-72C8-F4DBF4BC2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415" y="1180786"/>
            <a:ext cx="8745170" cy="449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78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E54ABE68-AE69-557A-9D0C-F62E7D30DB3D}"/>
              </a:ext>
            </a:extLst>
          </p:cNvPr>
          <p:cNvSpPr txBox="1"/>
          <p:nvPr/>
        </p:nvSpPr>
        <p:spPr>
          <a:xfrm>
            <a:off x="147483" y="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Foglio di fase</a:t>
            </a:r>
          </a:p>
        </p:txBody>
      </p:sp>
      <p:pic>
        <p:nvPicPr>
          <p:cNvPr id="7" name="Immagine 6" descr="Immagine che contiene testo, schermata, numero, diagramma&#10;&#10;Il contenuto generato dall'IA potrebbe non essere corretto.">
            <a:extLst>
              <a:ext uri="{FF2B5EF4-FFF2-40B4-BE49-F238E27FC236}">
                <a16:creationId xmlns:a16="http://schemas.microsoft.com/office/drawing/2014/main" id="{9ACD4F60-72C2-AE98-29E1-F7B22E2E9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47" y="1272421"/>
            <a:ext cx="9199362" cy="364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67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D308120-5AD5-EE85-9CA1-45AB3C35A08A}"/>
              </a:ext>
            </a:extLst>
          </p:cNvPr>
          <p:cNvSpPr txBox="1"/>
          <p:nvPr/>
        </p:nvSpPr>
        <p:spPr>
          <a:xfrm>
            <a:off x="88490" y="0"/>
            <a:ext cx="70005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Tempo di produzione e prezzo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asellaDiTesto 2">
                <a:extLst>
                  <a:ext uri="{FF2B5EF4-FFF2-40B4-BE49-F238E27FC236}">
                    <a16:creationId xmlns:a16="http://schemas.microsoft.com/office/drawing/2014/main" id="{19E9741F-550D-29A1-9445-C5DA17D71488}"/>
                  </a:ext>
                </a:extLst>
              </p:cNvPr>
              <p:cNvSpPr txBox="1"/>
              <p:nvPr/>
            </p:nvSpPr>
            <p:spPr>
              <a:xfrm>
                <a:off x="8254180" y="387190"/>
                <a:ext cx="2445477" cy="5517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𝑐𝑜𝑟𝑠𝑎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𝑒𝑥𝑡𝑟𝑎𝑐𝑜𝑟𝑠𝑎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it-IT"/>
              </a:p>
            </p:txBody>
          </p:sp>
        </mc:Choice>
        <mc:Fallback xmlns="">
          <p:sp>
            <p:nvSpPr>
              <p:cNvPr id="3" name="CasellaDiTesto 2">
                <a:extLst>
                  <a:ext uri="{FF2B5EF4-FFF2-40B4-BE49-F238E27FC236}">
                    <a16:creationId xmlns:a16="http://schemas.microsoft.com/office/drawing/2014/main" id="{19E9741F-550D-29A1-9445-C5DA17D714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4180" y="387190"/>
                <a:ext cx="2445477" cy="55175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magine 4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7B7E1EB1-B87D-6D6D-335D-B21AF13D6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911" y="1509296"/>
            <a:ext cx="8308980" cy="1666523"/>
          </a:xfrm>
          <a:prstGeom prst="rect">
            <a:avLst/>
          </a:prstGeom>
        </p:spPr>
      </p:pic>
      <p:pic>
        <p:nvPicPr>
          <p:cNvPr id="7" name="Immagine 6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2B801100-0BB7-D042-BC69-E4CBE5757F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108" y="3586362"/>
            <a:ext cx="8303783" cy="190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4491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>
                <a:extLst>
                  <a:ext uri="{FF2B5EF4-FFF2-40B4-BE49-F238E27FC236}">
                    <a16:creationId xmlns:a16="http://schemas.microsoft.com/office/drawing/2014/main" id="{5B6E5997-2568-F312-269D-263DCD9E80B7}"/>
                  </a:ext>
                </a:extLst>
              </p:cNvPr>
              <p:cNvSpPr txBox="1"/>
              <p:nvPr/>
            </p:nvSpPr>
            <p:spPr>
              <a:xfrm>
                <a:off x="0" y="0"/>
                <a:ext cx="6371303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4000">
                    <a:solidFill>
                      <a:srgbClr val="FF0000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Deformazione plastica</a:t>
                </a:r>
              </a:p>
              <a:p>
                <a:endParaRPr lang="it-IT" sz="200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endParaRPr lang="it-IT" sz="200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Componente: coppa centrifuga (part. 2)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Materiale: acciaio DC01 EN 10130 </a:t>
                </a:r>
              </a:p>
              <a:p>
                <a:pPr algn="just"/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(modificato rispetto alle scelte del complessivo in quanto l’acciaio Fe420 è un acciaio strutturale non adatto a deformazioni plastiche intense dato il limite di snervamento minimo di 420 </a:t>
                </a:r>
                <a:r>
                  <a:rPr lang="it-IT" sz="2000" err="1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MPa</a:t>
                </a: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)</a:t>
                </a:r>
              </a:p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Quantità: 500</a:t>
                </a:r>
              </a:p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Processo: imbutitura</a:t>
                </a:r>
              </a:p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Area dello sviluppo primitivo: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14644.1 </m:t>
                    </m:r>
                    <m:sSup>
                      <m:sSupPr>
                        <m:ctrlP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pPr>
                      <m:e>
                        <m: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𝑚𝑚</m:t>
                        </m:r>
                      </m:e>
                      <m:sup>
                        <m: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it-IT" sz="2000">
                  <a:solidFill>
                    <a:schemeClr val="tx2">
                      <a:lumMod val="75000"/>
                      <a:lumOff val="25000"/>
                    </a:schemeClr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it-IT" sz="20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Diametro primitivo: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137 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𝑚𝑚</m:t>
                    </m:r>
                  </m:oMath>
                </a14:m>
                <a:endParaRPr lang="it-IT" sz="2000">
                  <a:solidFill>
                    <a:schemeClr val="tx2">
                      <a:lumMod val="75000"/>
                      <a:lumOff val="25000"/>
                    </a:schemeClr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CasellaDiTesto 1">
                <a:extLst>
                  <a:ext uri="{FF2B5EF4-FFF2-40B4-BE49-F238E27FC236}">
                    <a16:creationId xmlns:a16="http://schemas.microsoft.com/office/drawing/2014/main" id="{5B6E5997-2568-F312-269D-263DCD9E80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6371303" cy="4401205"/>
              </a:xfrm>
              <a:prstGeom prst="rect">
                <a:avLst/>
              </a:prstGeom>
              <a:blipFill>
                <a:blip r:embed="rId2"/>
                <a:stretch>
                  <a:fillRect l="-3349" t="-2493" r="-957" b="-15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magine 3" descr="Immagine che contiene testo, schermata, Carattere, algebra&#10;&#10;Il contenuto generato dall'IA potrebbe non essere corretto.">
            <a:extLst>
              <a:ext uri="{FF2B5EF4-FFF2-40B4-BE49-F238E27FC236}">
                <a16:creationId xmlns:a16="http://schemas.microsoft.com/office/drawing/2014/main" id="{EB314DBD-F164-8C1F-8922-9661DF6BD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460" y="1934439"/>
            <a:ext cx="5134692" cy="2762636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B8D30F53-01EC-3586-08AB-0B2EE35626F4}"/>
              </a:ext>
            </a:extLst>
          </p:cNvPr>
          <p:cNvSpPr txBox="1"/>
          <p:nvPr/>
        </p:nvSpPr>
        <p:spPr>
          <a:xfrm>
            <a:off x="7522241" y="1534329"/>
            <a:ext cx="4001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Proprietà DC01 EN 10130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asellaDiTesto 5">
                <a:extLst>
                  <a:ext uri="{FF2B5EF4-FFF2-40B4-BE49-F238E27FC236}">
                    <a16:creationId xmlns:a16="http://schemas.microsoft.com/office/drawing/2014/main" id="{FADC248E-0700-094C-C940-34C7D133E641}"/>
                  </a:ext>
                </a:extLst>
              </p:cNvPr>
              <p:cNvSpPr txBox="1"/>
              <p:nvPr/>
            </p:nvSpPr>
            <p:spPr>
              <a:xfrm>
                <a:off x="1587909" y="4544827"/>
                <a:ext cx="2639962" cy="6939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it-IT" i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it-IT" i="1" smtClean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it-IT" i="1" smtClean="0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b="0" i="1" smtClean="0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e>
                            <m:sup>
                              <m:r>
                                <a:rPr lang="it-IT" b="0" i="1" smtClean="0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it-IT" b="0" i="1" smtClean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it-IT" b="0" i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b="0" i="1" smtClean="0">
                              <a:solidFill>
                                <a:schemeClr val="tx2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it-IT" b="0" i="1" smtClean="0">
                                  <a:solidFill>
                                    <a:schemeClr val="tx2">
                                      <a:lumMod val="75000"/>
                                      <a:lumOff val="2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it-IT"/>
              </a:p>
            </p:txBody>
          </p:sp>
        </mc:Choice>
        <mc:Fallback xmlns="">
          <p:sp>
            <p:nvSpPr>
              <p:cNvPr id="6" name="CasellaDiTesto 5">
                <a:extLst>
                  <a:ext uri="{FF2B5EF4-FFF2-40B4-BE49-F238E27FC236}">
                    <a16:creationId xmlns:a16="http://schemas.microsoft.com/office/drawing/2014/main" id="{FADC248E-0700-094C-C940-34C7D133E6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7909" y="4544827"/>
                <a:ext cx="2639962" cy="6939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51358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3424FED-34D9-37B4-B3F3-3F031F2DAF25}"/>
              </a:ext>
            </a:extLst>
          </p:cNvPr>
          <p:cNvSpPr txBox="1"/>
          <p:nvPr/>
        </p:nvSpPr>
        <p:spPr>
          <a:xfrm>
            <a:off x="0" y="0"/>
            <a:ext cx="59190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Modifiche della geometria</a:t>
            </a:r>
          </a:p>
        </p:txBody>
      </p:sp>
      <p:pic>
        <p:nvPicPr>
          <p:cNvPr id="4" name="Immagine 3" descr="Immagine che contiene schermata, diagramma, design, schizzo&#10;&#10;Il contenuto generato dall'IA potrebbe non essere corretto.">
            <a:extLst>
              <a:ext uri="{FF2B5EF4-FFF2-40B4-BE49-F238E27FC236}">
                <a16:creationId xmlns:a16="http://schemas.microsoft.com/office/drawing/2014/main" id="{C8664643-A84E-FD03-EAA2-FFB3DA917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712" y="383951"/>
            <a:ext cx="6273829" cy="3718432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64DD4137-E781-A94F-F030-B3388AF555D8}"/>
              </a:ext>
            </a:extLst>
          </p:cNvPr>
          <p:cNvSpPr txBox="1"/>
          <p:nvPr/>
        </p:nvSpPr>
        <p:spPr>
          <a:xfrm>
            <a:off x="167148" y="1223920"/>
            <a:ext cx="505378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Modifica 1: inclinazione della superficie laterale, rendendola parallela all’asse del pezzo per semplificare l’operazione di imbutitura (rossa)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Modifica 2: raccordi tra le superfici, i raggi di raccordo previsti nel particolare originale non rispettano la teoria di </a:t>
            </a:r>
            <a:r>
              <a:rPr lang="it-IT" sz="2000" err="1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Wassilief</a:t>
            </a: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portando a problematiche come difetti o tranciature della lamiera quindi vengono sostituiti con dei raccordi R5 (verde)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7C722F2-541E-173E-3C61-31425F491686}"/>
              </a:ext>
            </a:extLst>
          </p:cNvPr>
          <p:cNvSpPr txBox="1"/>
          <p:nvPr/>
        </p:nvSpPr>
        <p:spPr>
          <a:xfrm>
            <a:off x="137620" y="4618417"/>
            <a:ext cx="11887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000">
                <a:solidFill>
                  <a:schemeClr val="tx2">
                    <a:lumMod val="75000"/>
                    <a:lumOff val="2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Modifica 3: superficie forata, viene maggiorata la superficie ospitante le sedi per i fori di fissaggio e accoppiamento poiché in seguito alla modifica 2 non era più disponibile la superficie necessaria per ricavare i fori</a:t>
            </a:r>
          </a:p>
        </p:txBody>
      </p:sp>
    </p:spTree>
    <p:extLst>
      <p:ext uri="{BB962C8B-B14F-4D97-AF65-F5344CB8AC3E}">
        <p14:creationId xmlns:p14="http://schemas.microsoft.com/office/powerpoint/2010/main" val="33653234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1B49E7C-D1C6-81D2-614F-34B36A4D03EC}"/>
              </a:ext>
            </a:extLst>
          </p:cNvPr>
          <p:cNvSpPr txBox="1"/>
          <p:nvPr/>
        </p:nvSpPr>
        <p:spPr>
          <a:xfrm>
            <a:off x="0" y="-127819"/>
            <a:ext cx="7413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 in tavola coppa centrifuga</a:t>
            </a:r>
          </a:p>
        </p:txBody>
      </p:sp>
      <p:pic>
        <p:nvPicPr>
          <p:cNvPr id="4" name="Immagine 3" descr="Immagine che contiene testo, diagramma, cerchio, linea&#10;&#10;Il contenuto generato dall'IA potrebbe non essere corretto.">
            <a:extLst>
              <a:ext uri="{FF2B5EF4-FFF2-40B4-BE49-F238E27FC236}">
                <a16:creationId xmlns:a16="http://schemas.microsoft.com/office/drawing/2014/main" id="{63BEC3EB-2A08-BE3A-D41F-DD9DC09CE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925" y="721427"/>
            <a:ext cx="8156150" cy="572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674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D2DD8009-E2F7-D59A-D1DC-CF48E2772E06}"/>
              </a:ext>
            </a:extLst>
          </p:cNvPr>
          <p:cNvSpPr txBox="1"/>
          <p:nvPr/>
        </p:nvSpPr>
        <p:spPr>
          <a:xfrm>
            <a:off x="0" y="-88491"/>
            <a:ext cx="85540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Dimensionamento matrice e punzone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Immagine 3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0A9F4A02-9624-DC80-B8B2-2070FC1AE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732" y="1101728"/>
            <a:ext cx="6706536" cy="1409897"/>
          </a:xfrm>
          <a:prstGeom prst="rect">
            <a:avLst/>
          </a:prstGeom>
        </p:spPr>
      </p:pic>
      <p:pic>
        <p:nvPicPr>
          <p:cNvPr id="5" name="Immagine 4" descr="Immagine che contiene schermata, Rettangolo, linea, design&#10;&#10;Il contenuto generato dall'IA potrebbe non essere corretto.">
            <a:extLst>
              <a:ext uri="{FF2B5EF4-FFF2-40B4-BE49-F238E27FC236}">
                <a16:creationId xmlns:a16="http://schemas.microsoft.com/office/drawing/2014/main" id="{5C516D2D-A8B8-B2AF-505C-437309303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2683131"/>
            <a:ext cx="411480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488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8F2771F4-10FD-C5EA-D623-F3DAABA5885F}"/>
              </a:ext>
            </a:extLst>
          </p:cNvPr>
          <p:cNvSpPr txBox="1"/>
          <p:nvPr/>
        </p:nvSpPr>
        <p:spPr>
          <a:xfrm>
            <a:off x="98323" y="-68826"/>
            <a:ext cx="78068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 in tavola matrice</a:t>
            </a:r>
          </a:p>
        </p:txBody>
      </p:sp>
      <p:pic>
        <p:nvPicPr>
          <p:cNvPr id="4" name="Immagine 3" descr="Immagine che contiene testo, diagramma, Disegno tecnico, linea&#10;&#10;Il contenuto generato dall'IA potrebbe non essere corretto.">
            <a:extLst>
              <a:ext uri="{FF2B5EF4-FFF2-40B4-BE49-F238E27FC236}">
                <a16:creationId xmlns:a16="http://schemas.microsoft.com/office/drawing/2014/main" id="{E0632F89-051A-7FF6-CBEB-A3DBDB143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301" y="553098"/>
            <a:ext cx="8507012" cy="612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6628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009D564-9B53-2CC9-167C-57D721E551BC}"/>
              </a:ext>
            </a:extLst>
          </p:cNvPr>
          <p:cNvSpPr txBox="1"/>
          <p:nvPr/>
        </p:nvSpPr>
        <p:spPr>
          <a:xfrm>
            <a:off x="0" y="-78658"/>
            <a:ext cx="7511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 in tavola punzone</a:t>
            </a:r>
          </a:p>
        </p:txBody>
      </p:sp>
      <p:pic>
        <p:nvPicPr>
          <p:cNvPr id="4" name="Immagine 3" descr="Immagine che contiene diagramma, testo, linea, Parallelo&#10;&#10;Il contenuto generato dall'IA potrebbe non essere corretto.">
            <a:extLst>
              <a:ext uri="{FF2B5EF4-FFF2-40B4-BE49-F238E27FC236}">
                <a16:creationId xmlns:a16="http://schemas.microsoft.com/office/drawing/2014/main" id="{C77931CD-A1DA-1F9E-31FD-4B1624228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797" y="629228"/>
            <a:ext cx="8006056" cy="571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021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A27A37A-AC52-2B57-DE25-A996A7C95C03}"/>
              </a:ext>
            </a:extLst>
          </p:cNvPr>
          <p:cNvSpPr txBox="1"/>
          <p:nvPr/>
        </p:nvSpPr>
        <p:spPr>
          <a:xfrm>
            <a:off x="-88491" y="-147484"/>
            <a:ext cx="13017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Processo di rifilatura e foratura</a:t>
            </a:r>
          </a:p>
        </p:txBody>
      </p:sp>
      <p:pic>
        <p:nvPicPr>
          <p:cNvPr id="3" name="Immagine 2" descr="Immagine che contiene testo, strumento, tronchese&#10;&#10;Il contenuto generato dall'IA potrebbe non essere corretto.">
            <a:extLst>
              <a:ext uri="{FF2B5EF4-FFF2-40B4-BE49-F238E27FC236}">
                <a16:creationId xmlns:a16="http://schemas.microsoft.com/office/drawing/2014/main" id="{353DED70-B9ED-A264-EE16-642DAD4FE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46" y="1708662"/>
            <a:ext cx="3766185" cy="3676650"/>
          </a:xfrm>
          <a:prstGeom prst="rect">
            <a:avLst/>
          </a:prstGeom>
        </p:spPr>
      </p:pic>
      <p:pic>
        <p:nvPicPr>
          <p:cNvPr id="4" name="Immagine 3" descr="Immagine che contiene testo, batteria&#10;&#10;Il contenuto generato dall'IA potrebbe non essere corretto.">
            <a:extLst>
              <a:ext uri="{FF2B5EF4-FFF2-40B4-BE49-F238E27FC236}">
                <a16:creationId xmlns:a16="http://schemas.microsoft.com/office/drawing/2014/main" id="{18A31012-8F9A-04C9-E0EC-8CBE55FF34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8500" y="1708662"/>
            <a:ext cx="923925" cy="3786505"/>
          </a:xfrm>
          <a:prstGeom prst="rect">
            <a:avLst/>
          </a:prstGeom>
        </p:spPr>
      </p:pic>
      <p:pic>
        <p:nvPicPr>
          <p:cNvPr id="5" name="Immagine 4" descr="Immagine che contiene accessorio, custodia, strumento&#10;&#10;Il contenuto generato dall'IA potrebbe non essere corretto.">
            <a:extLst>
              <a:ext uri="{FF2B5EF4-FFF2-40B4-BE49-F238E27FC236}">
                <a16:creationId xmlns:a16="http://schemas.microsoft.com/office/drawing/2014/main" id="{30986826-A476-256A-C105-E1C4DAB76E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8594" y="1925832"/>
            <a:ext cx="2990850" cy="356933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73F53296-49F6-279C-97F6-550A6E8C6960}"/>
              </a:ext>
            </a:extLst>
          </p:cNvPr>
          <p:cNvSpPr txBox="1"/>
          <p:nvPr/>
        </p:nvSpPr>
        <p:spPr>
          <a:xfrm>
            <a:off x="8484317" y="669026"/>
            <a:ext cx="38689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Set di complessi matrici-punzoni e punzonatrice idraulica manuale</a:t>
            </a:r>
            <a:endParaRPr lang="it-IT" sz="2000" b="1">
              <a:solidFill>
                <a:schemeClr val="accent1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3AAF6BF3-6241-F013-8B9C-EAE4A05A9350}"/>
              </a:ext>
            </a:extLst>
          </p:cNvPr>
          <p:cNvSpPr txBox="1"/>
          <p:nvPr/>
        </p:nvSpPr>
        <p:spPr>
          <a:xfrm>
            <a:off x="5239054" y="776748"/>
            <a:ext cx="23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Punta da trapano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7838923-273C-AADA-BAD0-AB0ED9C721E4}"/>
              </a:ext>
            </a:extLst>
          </p:cNvPr>
          <p:cNvSpPr txBox="1"/>
          <p:nvPr/>
        </p:nvSpPr>
        <p:spPr>
          <a:xfrm>
            <a:off x="802036" y="822915"/>
            <a:ext cx="302363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Cesoie S&amp;R 260 mm per Taglio Lamiera</a:t>
            </a:r>
            <a:endParaRPr lang="it-IT" sz="20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2594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8C4D55CF-2911-41E1-380E-E8393BF99925}"/>
              </a:ext>
            </a:extLst>
          </p:cNvPr>
          <p:cNvSpPr txBox="1"/>
          <p:nvPr/>
        </p:nvSpPr>
        <p:spPr>
          <a:xfrm>
            <a:off x="0" y="-68827"/>
            <a:ext cx="7059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Tempo di produzione e prezzo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BF3EFE7E-F7AF-D29E-045D-BFBDA92C6BC3}"/>
                  </a:ext>
                </a:extLst>
              </p:cNvPr>
              <p:cNvSpPr txBox="1"/>
              <p:nvPr/>
            </p:nvSpPr>
            <p:spPr>
              <a:xfrm>
                <a:off x="1258529" y="3196712"/>
                <a:ext cx="9674942" cy="7546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000" b="1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Costo materiale: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𝑉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∙1.18∙550 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𝑝𝑒𝑧𝑧𝑖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∙5</m:t>
                    </m:r>
                    <m:f>
                      <m:fPr>
                        <m:type m:val="skw"/>
                        <m:ctrlPr>
                          <a:rPr lang="it-IT" sz="200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</m:den>
                    </m:f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+550 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𝑡𝑎𝑔𝑙𝑖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</m:t>
                    </m:r>
                    <m:f>
                      <m:fPr>
                        <m:type m:val="skw"/>
                        <m:ctrlP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sz="200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𝑡𝑎𝑔𝑙𝑖𝑜</m:t>
                        </m:r>
                      </m:den>
                    </m:f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=926.42 </m:t>
                    </m:r>
                    <m:r>
                      <a:rPr lang="it-IT" sz="200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€</m:t>
                    </m:r>
                  </m:oMath>
                </a14:m>
                <a:endParaRPr lang="it-IT" sz="2000">
                  <a:solidFill>
                    <a:schemeClr val="tx2">
                      <a:lumMod val="75000"/>
                      <a:lumOff val="25000"/>
                    </a:schemeClr>
                  </a:solidFill>
                  <a:latin typeface="Cambria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it-IT" sz="2000" b="1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Costo manodopera: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79 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h</m:t>
                    </m:r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∙20</m:t>
                    </m:r>
                    <m:f>
                      <m:fPr>
                        <m:type m:val="skw"/>
                        <m:ctrlPr>
                          <a:rPr lang="it-IT" sz="200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sz="2000" b="0" i="1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sz="2000" b="0" i="1" smtClean="0">
                            <a:solidFill>
                              <a:schemeClr val="tx2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it-IT" sz="2000" b="0" i="1" smtClean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=1580 </m:t>
                    </m:r>
                    <m:r>
                      <a:rPr lang="it-IT" sz="2000" b="0" i="1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€</m:t>
                    </m:r>
                  </m:oMath>
                </a14:m>
                <a:endParaRPr lang="it-IT" sz="2000">
                  <a:solidFill>
                    <a:schemeClr val="tx2">
                      <a:lumMod val="75000"/>
                      <a:lumOff val="25000"/>
                    </a:schemeClr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BF3EFE7E-F7AF-D29E-045D-BFBDA92C6B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8529" y="3196712"/>
                <a:ext cx="9674942" cy="754694"/>
              </a:xfrm>
              <a:prstGeom prst="rect">
                <a:avLst/>
              </a:prstGeom>
              <a:blipFill>
                <a:blip r:embed="rId2"/>
                <a:stretch>
                  <a:fillRect l="-630" t="-86290" b="-943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mmagine 8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E559BB16-B1F3-D8DD-E392-64485DD287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285" y="796393"/>
            <a:ext cx="6487430" cy="2333951"/>
          </a:xfrm>
          <a:prstGeom prst="rect">
            <a:avLst/>
          </a:prstGeom>
        </p:spPr>
      </p:pic>
      <p:pic>
        <p:nvPicPr>
          <p:cNvPr id="11" name="Immagine 10" descr="Immagine che contiene testo, schermata, Carattere, linea&#10;&#10;Il contenuto generato dall'IA potrebbe non essere corretto.">
            <a:extLst>
              <a:ext uri="{FF2B5EF4-FFF2-40B4-BE49-F238E27FC236}">
                <a16:creationId xmlns:a16="http://schemas.microsoft.com/office/drawing/2014/main" id="{549BACE9-6AB6-40FF-ACC6-6DB9891DED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285" y="4259224"/>
            <a:ext cx="6477904" cy="127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0175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EED26A9-9870-79C7-1141-5D7339408DC2}"/>
              </a:ext>
            </a:extLst>
          </p:cNvPr>
          <p:cNvSpPr txBox="1"/>
          <p:nvPr/>
        </p:nvSpPr>
        <p:spPr>
          <a:xfrm>
            <a:off x="147484" y="0"/>
            <a:ext cx="91046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Saldatura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Componenti: tubo presa olio (part. 7) e coperchio (part. 5)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Tipologia di saldatura: Brasatura forte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Materiali base: coperchio in ghisa G25, tubo presa olio in acciaio Fe420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Materiale d’apporto: lega di argento e rame Ag45CuZnSn (Fusione 640-680° C)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Pulizia preliminare: Vasca a ultrasuoni (dopo pulizia generale con un solvente)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Riscaldamento: fiamma ossiacetilenica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Controlli post-brasatura: prova di tenuta all’olio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Immagine 2" descr="Immagine che contiene schermata, elettrodomestico, design, arte&#10;&#10;Il contenuto generato dall'IA potrebbe non essere corretto.">
            <a:extLst>
              <a:ext uri="{FF2B5EF4-FFF2-40B4-BE49-F238E27FC236}">
                <a16:creationId xmlns:a16="http://schemas.microsoft.com/office/drawing/2014/main" id="{C52EB87F-77C5-9A35-3537-8600231BD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441" y="2979931"/>
            <a:ext cx="8746429" cy="355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093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85F65F1D-6933-A800-2306-4707AB8ACD29}"/>
              </a:ext>
            </a:extLst>
          </p:cNvPr>
          <p:cNvSpPr txBox="1"/>
          <p:nvPr/>
        </p:nvSpPr>
        <p:spPr>
          <a:xfrm>
            <a:off x="127819" y="0"/>
            <a:ext cx="6528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Attrezzatura</a:t>
            </a:r>
          </a:p>
        </p:txBody>
      </p:sp>
      <p:pic>
        <p:nvPicPr>
          <p:cNvPr id="3" name="Immagine 2" descr="Bagni a ultrasuoni Elma serie Elmasonic S - Geass">
            <a:extLst>
              <a:ext uri="{FF2B5EF4-FFF2-40B4-BE49-F238E27FC236}">
                <a16:creationId xmlns:a16="http://schemas.microsoft.com/office/drawing/2014/main" id="{F8DAC924-9B5A-0B4B-DEB7-AA6A13299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61" y="2397370"/>
            <a:ext cx="2880852" cy="2880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magine 3" descr="Ateq | F620">
            <a:extLst>
              <a:ext uri="{FF2B5EF4-FFF2-40B4-BE49-F238E27FC236}">
                <a16:creationId xmlns:a16="http://schemas.microsoft.com/office/drawing/2014/main" id="{37129C61-EF00-A7F9-861B-0CD20D2AD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880" y="2725375"/>
            <a:ext cx="3588017" cy="2224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6" name="Picture 2" descr="Portable Oxy-Acetylene Torch Kit">
            <a:extLst>
              <a:ext uri="{FF2B5EF4-FFF2-40B4-BE49-F238E27FC236}">
                <a16:creationId xmlns:a16="http://schemas.microsoft.com/office/drawing/2014/main" id="{82554AE7-503F-99BE-3E13-9356DD2B7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924" y="2186133"/>
            <a:ext cx="3092089" cy="30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865F8A36-EFC6-0488-25ED-3C1F3F10F926}"/>
              </a:ext>
            </a:extLst>
          </p:cNvPr>
          <p:cNvSpPr txBox="1"/>
          <p:nvPr/>
        </p:nvSpPr>
        <p:spPr>
          <a:xfrm>
            <a:off x="9970234" y="1548881"/>
            <a:ext cx="1445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 err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Ateq</a:t>
            </a:r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F620</a:t>
            </a:r>
            <a:endParaRPr lang="it-IT" sz="2000" b="1">
              <a:solidFill>
                <a:schemeClr val="accent1"/>
              </a:solidFill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A073B798-8C96-6879-A525-20AA4594B280}"/>
              </a:ext>
            </a:extLst>
          </p:cNvPr>
          <p:cNvSpPr txBox="1"/>
          <p:nvPr/>
        </p:nvSpPr>
        <p:spPr>
          <a:xfrm>
            <a:off x="452284" y="1573016"/>
            <a:ext cx="2782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 err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Elmasonic</a:t>
            </a:r>
            <a:r>
              <a:rPr lang="it-IT" sz="2000" b="1">
                <a:solidFill>
                  <a:schemeClr val="accent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P120H </a:t>
            </a:r>
            <a:endParaRPr lang="it-IT" sz="2000" b="1">
              <a:solidFill>
                <a:schemeClr val="accent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3A2BF09-498E-187F-B109-5FCE567B3381}"/>
              </a:ext>
            </a:extLst>
          </p:cNvPr>
          <p:cNvSpPr txBox="1"/>
          <p:nvPr/>
        </p:nvSpPr>
        <p:spPr>
          <a:xfrm>
            <a:off x="3077496" y="1548881"/>
            <a:ext cx="62336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RIDGID </a:t>
            </a:r>
            <a:r>
              <a:rPr lang="it-IT" sz="2000" b="1" err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Portable</a:t>
            </a:r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it-IT" sz="2000" b="1" err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Oxy-Acetylene</a:t>
            </a:r>
            <a:r>
              <a:rPr lang="it-IT" sz="2000" b="1">
                <a:solidFill>
                  <a:schemeClr val="accen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Torch Kit – RPT124</a:t>
            </a:r>
          </a:p>
        </p:txBody>
      </p:sp>
    </p:spTree>
    <p:extLst>
      <p:ext uri="{BB962C8B-B14F-4D97-AF65-F5344CB8AC3E}">
        <p14:creationId xmlns:p14="http://schemas.microsoft.com/office/powerpoint/2010/main" val="41666558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6779B81-89E1-E5D2-18E0-74F3008529B5}"/>
              </a:ext>
            </a:extLst>
          </p:cNvPr>
          <p:cNvSpPr txBox="1"/>
          <p:nvPr/>
        </p:nvSpPr>
        <p:spPr>
          <a:xfrm>
            <a:off x="78658" y="0"/>
            <a:ext cx="105991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Tempo di produzione e prezzo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Tempo di produzione: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una saldatura: 22 minuti e 12 secondi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500 saldature: 86 ore e 48 minuti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Prezzo: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una saldatura: 4.54 €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500 saldature: 2268.69 €</a:t>
            </a:r>
          </a:p>
          <a:p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D59C455A-CC4D-BE9F-3A61-B653D07DD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323" y="4482015"/>
            <a:ext cx="6687483" cy="1590897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F85A01A-EE88-7B11-39C3-94AEBAB99F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113" y="1137248"/>
            <a:ext cx="6115904" cy="321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573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B5F7C5F0-436A-17CD-6137-91C3D2973172}"/>
              </a:ext>
            </a:extLst>
          </p:cNvPr>
          <p:cNvSpPr txBox="1"/>
          <p:nvPr/>
        </p:nvSpPr>
        <p:spPr>
          <a:xfrm>
            <a:off x="88490" y="0"/>
            <a:ext cx="500461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Stampa 3D</a:t>
            </a: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it-IT" sz="200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Componente: guarnizione (part. 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Quantità: 500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Tecnologia: FDM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Macchina: </a:t>
            </a:r>
            <a:r>
              <a:rPr lang="it-IT" sz="2000" err="1">
                <a:latin typeface="Cambria" panose="02040503050406030204" pitchFamily="18" charset="0"/>
                <a:ea typeface="Cambria" panose="02040503050406030204" pitchFamily="18" charset="0"/>
              </a:rPr>
              <a:t>Bambu</a:t>
            </a: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 Lab P1S</a:t>
            </a:r>
          </a:p>
        </p:txBody>
      </p:sp>
      <p:pic>
        <p:nvPicPr>
          <p:cNvPr id="3" name="Immagine 2" descr="Immagine che contiene cerchio, nero, Fotografia di nature morte, bianco e nero&#10;&#10;Il contenuto generato dall'IA potrebbe non essere corretto.">
            <a:extLst>
              <a:ext uri="{FF2B5EF4-FFF2-40B4-BE49-F238E27FC236}">
                <a16:creationId xmlns:a16="http://schemas.microsoft.com/office/drawing/2014/main" id="{26D22092-59C6-C83C-4D66-470A099B9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018" y="138410"/>
            <a:ext cx="5792470" cy="235331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9E2B7DD7-C956-3DA7-7811-390520346C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974" y="2491720"/>
            <a:ext cx="3764557" cy="3823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922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EFC1B3E-75D9-7264-EA78-A169CC7868B4}"/>
              </a:ext>
            </a:extLst>
          </p:cNvPr>
          <p:cNvSpPr txBox="1"/>
          <p:nvPr/>
        </p:nvSpPr>
        <p:spPr>
          <a:xfrm>
            <a:off x="157316" y="0"/>
            <a:ext cx="3362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Materiale</a:t>
            </a:r>
          </a:p>
        </p:txBody>
      </p:sp>
      <p:pic>
        <p:nvPicPr>
          <p:cNvPr id="4" name="Immagine 3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E2EA530A-17FA-35B0-5F34-31DB30518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637" y="707886"/>
            <a:ext cx="7774726" cy="549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075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D7523F6-DD2F-278E-E78E-E7D35F46DCAD}"/>
              </a:ext>
            </a:extLst>
          </p:cNvPr>
          <p:cNvSpPr txBox="1"/>
          <p:nvPr/>
        </p:nvSpPr>
        <p:spPr>
          <a:xfrm>
            <a:off x="0" y="0"/>
            <a:ext cx="736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 in tavola guarnizione</a:t>
            </a:r>
          </a:p>
        </p:txBody>
      </p:sp>
      <p:pic>
        <p:nvPicPr>
          <p:cNvPr id="4" name="Immagine 3" descr="Immagine che contiene testo, diagramma, cerchio, schermata&#10;&#10;Il contenuto generato dall'IA potrebbe non essere corretto.">
            <a:extLst>
              <a:ext uri="{FF2B5EF4-FFF2-40B4-BE49-F238E27FC236}">
                <a16:creationId xmlns:a16="http://schemas.microsoft.com/office/drawing/2014/main" id="{8E9113C4-37A2-1D41-4118-E89913E7F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757" y="707886"/>
            <a:ext cx="8296485" cy="590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214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79B4D867-315E-6D1D-D635-C134E4BD7F34}"/>
              </a:ext>
            </a:extLst>
          </p:cNvPr>
          <p:cNvSpPr txBox="1"/>
          <p:nvPr/>
        </p:nvSpPr>
        <p:spPr>
          <a:xfrm>
            <a:off x="0" y="0"/>
            <a:ext cx="5230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Simulazione di stampa</a:t>
            </a:r>
          </a:p>
        </p:txBody>
      </p:sp>
      <p:pic>
        <p:nvPicPr>
          <p:cNvPr id="3" name="Immagine 2" descr="Immagine che contiene cerchio, modello, Policromia, schermata&#10;&#10;Il contenuto generato dall'IA potrebbe non essere corretto.">
            <a:extLst>
              <a:ext uri="{FF2B5EF4-FFF2-40B4-BE49-F238E27FC236}">
                <a16:creationId xmlns:a16="http://schemas.microsoft.com/office/drawing/2014/main" id="{8FDEB051-F8EB-7C55-7437-C6E728D3F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00" y="707886"/>
            <a:ext cx="9405191" cy="4303581"/>
          </a:xfrm>
          <a:prstGeom prst="rect">
            <a:avLst/>
          </a:prstGeom>
        </p:spPr>
      </p:pic>
      <p:pic>
        <p:nvPicPr>
          <p:cNvPr id="4" name="Immagine 3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7D1438CD-5FC9-1DFB-8F44-E4D34C952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551" y="2821693"/>
            <a:ext cx="3904288" cy="3917909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BA9D3949-D623-22B2-285E-231C32B15A7E}"/>
              </a:ext>
            </a:extLst>
          </p:cNvPr>
          <p:cNvSpPr txBox="1"/>
          <p:nvPr/>
        </p:nvSpPr>
        <p:spPr>
          <a:xfrm>
            <a:off x="1769807" y="5270090"/>
            <a:ext cx="44146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Utilizzando come reticolo un reticolo circolare al 35% che rallenta la stampa ma favorisce l’elasticità, caratteristica importante per il nostro utilizzo</a:t>
            </a:r>
          </a:p>
        </p:txBody>
      </p:sp>
    </p:spTree>
    <p:extLst>
      <p:ext uri="{BB962C8B-B14F-4D97-AF65-F5344CB8AC3E}">
        <p14:creationId xmlns:p14="http://schemas.microsoft.com/office/powerpoint/2010/main" val="25551395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5A85907-5A7C-2C38-F4A0-DB5ECC94E361}"/>
              </a:ext>
            </a:extLst>
          </p:cNvPr>
          <p:cNvSpPr txBox="1"/>
          <p:nvPr/>
        </p:nvSpPr>
        <p:spPr>
          <a:xfrm>
            <a:off x="0" y="0"/>
            <a:ext cx="79641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Tempo di produzione e prezzo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6DE456A-96A3-2664-81CD-16A193D970AC}"/>
              </a:ext>
            </a:extLst>
          </p:cNvPr>
          <p:cNvSpPr txBox="1"/>
          <p:nvPr/>
        </p:nvSpPr>
        <p:spPr>
          <a:xfrm>
            <a:off x="275304" y="1632154"/>
            <a:ext cx="5486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Tempi attivi: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Tempo di preparazione: 6 minuti e 34 secondi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Tempo di stampa: 23 minuti e 33 secondi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Tempi passivi: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Ricarica filamento: 1 minuto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Rimozione e pulizia: 1 minuto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it-IT" sz="2000" b="1">
                <a:latin typeface="Cambria" panose="02040503050406030204" pitchFamily="18" charset="0"/>
                <a:ea typeface="Cambria" panose="02040503050406030204" pitchFamily="18" charset="0"/>
              </a:rPr>
              <a:t>Tempo totale: </a:t>
            </a:r>
            <a:r>
              <a:rPr lang="it-IT" sz="2000">
                <a:latin typeface="Cambria" panose="02040503050406030204" pitchFamily="18" charset="0"/>
                <a:ea typeface="Cambria" panose="02040503050406030204" pitchFamily="18" charset="0"/>
              </a:rPr>
              <a:t>32 minuti e 8 secondi</a:t>
            </a:r>
            <a:endParaRPr lang="it-IT" sz="2000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>
                <a:extLst>
                  <a:ext uri="{FF2B5EF4-FFF2-40B4-BE49-F238E27FC236}">
                    <a16:creationId xmlns:a16="http://schemas.microsoft.com/office/drawing/2014/main" id="{99620A16-3F98-D617-7E84-DB04E521F313}"/>
                  </a:ext>
                </a:extLst>
              </p:cNvPr>
              <p:cNvSpPr txBox="1"/>
              <p:nvPr/>
            </p:nvSpPr>
            <p:spPr>
              <a:xfrm>
                <a:off x="6292645" y="1632154"/>
                <a:ext cx="6056670" cy="30846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000" b="1">
                    <a:latin typeface="Cambria" panose="02040503050406030204" pitchFamily="18" charset="0"/>
                    <a:ea typeface="Cambria" panose="02040503050406030204" pitchFamily="18" charset="0"/>
                  </a:rPr>
                  <a:t>Prezzo: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2000">
                    <a:latin typeface="Cambria" panose="02040503050406030204" pitchFamily="18" charset="0"/>
                    <a:ea typeface="Cambria" panose="02040503050406030204" pitchFamily="18" charset="0"/>
                  </a:rPr>
                  <a:t>Materiale: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1.51 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=4.50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=0.135 €</m:t>
                    </m:r>
                  </m:oMath>
                </a14:m>
                <a:r>
                  <a:rPr lang="it-IT"/>
                  <a:t> 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2000">
                    <a:latin typeface="Cambria" panose="02040503050406030204" pitchFamily="18" charset="0"/>
                    <a:ea typeface="Cambria" panose="02040503050406030204" pitchFamily="18" charset="0"/>
                  </a:rPr>
                  <a:t>Energia: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0.115 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𝑘𝑊h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∙0.2 </m:t>
                    </m:r>
                    <m:f>
                      <m:fPr>
                        <m:type m:val="skw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>
                            <a:latin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𝑘𝑊h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</a:rPr>
                      <m:t>=0.023 </m:t>
                    </m:r>
                    <m:f>
                      <m:fPr>
                        <m:type m:val="skw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</m:oMath>
                </a14:m>
                <a:endParaRPr lang="it-IT">
                  <a:latin typeface="Cambria" panose="020405030504060302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it-IT" sz="2000">
                    <a:latin typeface="Cambria" panose="02040503050406030204" pitchFamily="18" charset="0"/>
                    <a:ea typeface="Cambria" panose="02040503050406030204" pitchFamily="18" charset="0"/>
                  </a:rPr>
                  <a:t>Manodopera: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0.083 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∙500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𝑝𝑒𝑧𝑧𝑖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∙20</m:t>
                    </m:r>
                    <m:f>
                      <m:fPr>
                        <m:type m:val="skw"/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</a:rPr>
                      <m:t>=833.3 €</m:t>
                    </m:r>
                  </m:oMath>
                </a14:m>
                <a:endParaRPr lang="it-IT">
                  <a:latin typeface="Cambria" panose="02040503050406030204" pitchFamily="18" charset="0"/>
                </a:endParaRPr>
              </a:p>
              <a:p>
                <a:r>
                  <a:rPr lang="it-IT">
                    <a:latin typeface="Cambria" panose="02040503050406030204" pitchFamily="18" charset="0"/>
                    <a:ea typeface="Cambria" panose="02040503050406030204" pitchFamily="18" charset="0"/>
                  </a:rPr>
                  <a:t>(ipotizzando che l’operatore lavori attivamente alla preparazione della stampa per circa 5 minuti, e faccia altro durante la stampa del pezzo)</a:t>
                </a:r>
              </a:p>
              <a:p>
                <a:endParaRPr lang="it-IT"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r>
                  <a:rPr lang="it-IT" sz="2000" b="1">
                    <a:latin typeface="Cambria" panose="02040503050406030204" pitchFamily="18" charset="0"/>
                    <a:ea typeface="Cambria" panose="02040503050406030204" pitchFamily="18" charset="0"/>
                  </a:rPr>
                  <a:t>Costo totale: </a:t>
                </a:r>
                <a:r>
                  <a:rPr lang="it-IT" sz="2000">
                    <a:latin typeface="Cambria" panose="02040503050406030204" pitchFamily="18" charset="0"/>
                    <a:ea typeface="Cambria" panose="02040503050406030204" pitchFamily="18" charset="0"/>
                  </a:rPr>
                  <a:t>906.69</a:t>
                </a:r>
                <a:r>
                  <a:rPr lang="it-IT" sz="2000"/>
                  <a:t> </a:t>
                </a:r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€</m:t>
                    </m:r>
                  </m:oMath>
                </a14:m>
                <a:endParaRPr lang="it-IT" sz="2000" b="1"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r>
                  <a:rPr lang="it-IT" sz="2000" b="1">
                    <a:latin typeface="Cambria" panose="02040503050406030204" pitchFamily="18" charset="0"/>
                    <a:ea typeface="Cambria" panose="02040503050406030204" pitchFamily="18" charset="0"/>
                  </a:rPr>
                  <a:t>Costo unitario: </a:t>
                </a:r>
                <a:r>
                  <a:rPr lang="it-IT" sz="2000">
                    <a:latin typeface="Cambria" panose="02040503050406030204" pitchFamily="18" charset="0"/>
                    <a:ea typeface="Cambria" panose="02040503050406030204" pitchFamily="18" charset="0"/>
                  </a:rPr>
                  <a:t>1.81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it-IT" sz="2000" i="1" smtClean="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fPr>
                      <m:num>
                        <m:r>
                          <a:rPr lang="it-IT" sz="2000" i="1">
                            <a:latin typeface="Cambria Math" panose="02040503050406030204" pitchFamily="18" charset="0"/>
                          </a:rPr>
                          <m:t>€</m:t>
                        </m:r>
                      </m:num>
                      <m:den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𝑝𝑒𝑧𝑧𝑜</m:t>
                        </m:r>
                      </m:den>
                    </m:f>
                  </m:oMath>
                </a14:m>
                <a:endParaRPr lang="it-IT" sz="2000" b="1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CasellaDiTesto 3">
                <a:extLst>
                  <a:ext uri="{FF2B5EF4-FFF2-40B4-BE49-F238E27FC236}">
                    <a16:creationId xmlns:a16="http://schemas.microsoft.com/office/drawing/2014/main" id="{99620A16-3F98-D617-7E84-DB04E521F3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2645" y="1632154"/>
                <a:ext cx="6056670" cy="3084691"/>
              </a:xfrm>
              <a:prstGeom prst="rect">
                <a:avLst/>
              </a:prstGeom>
              <a:blipFill>
                <a:blip r:embed="rId2"/>
                <a:stretch>
                  <a:fillRect l="-1006" t="-1186" b="-213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ttangolo 5">
            <a:extLst>
              <a:ext uri="{FF2B5EF4-FFF2-40B4-BE49-F238E27FC236}">
                <a16:creationId xmlns:a16="http://schemas.microsoft.com/office/drawing/2014/main" id="{B6365148-603A-C709-E4CF-E763953B3C32}"/>
              </a:ext>
            </a:extLst>
          </p:cNvPr>
          <p:cNvSpPr/>
          <p:nvPr/>
        </p:nvSpPr>
        <p:spPr>
          <a:xfrm>
            <a:off x="2851355" y="5225846"/>
            <a:ext cx="8849032" cy="9045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4D242786-5223-D49F-68DE-C0DBC95EB049}"/>
                  </a:ext>
                </a:extLst>
              </p:cNvPr>
              <p:cNvSpPr txBox="1"/>
              <p:nvPr/>
            </p:nvSpPr>
            <p:spPr>
              <a:xfrm>
                <a:off x="3018504" y="5354964"/>
                <a:ext cx="857372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it-IT" sz="1800">
                    <a:latin typeface="Cambria" panose="02040503050406030204" pitchFamily="18" charset="0"/>
                    <a:ea typeface="Cambria" panose="02040503050406030204" pitchFamily="18" charset="0"/>
                  </a:rPr>
                  <a:t>Risparmiando rispetto all’acquisto sul mercato in quanto pezzi di queste dimensioni in feltro si trovano tra i 2 e i 4 </a:t>
                </a:r>
                <a14:m>
                  <m:oMath xmlns:m="http://schemas.openxmlformats.org/officeDocument/2006/math">
                    <m:r>
                      <a:rPr lang="it-IT" sz="1800" i="1">
                        <a:latin typeface="Cambria Math" panose="02040503050406030204" pitchFamily="18" charset="0"/>
                      </a:rPr>
                      <m:t>€</m:t>
                    </m:r>
                  </m:oMath>
                </a14:m>
                <a:endParaRPr lang="it-IT" sz="180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4D242786-5223-D49F-68DE-C0DBC95EB0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8504" y="5354964"/>
                <a:ext cx="8573728" cy="646331"/>
              </a:xfrm>
              <a:prstGeom prst="rect">
                <a:avLst/>
              </a:prstGeom>
              <a:blipFill>
                <a:blip r:embed="rId3"/>
                <a:stretch>
                  <a:fillRect l="-569" t="-5660" b="-132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23922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0AED20D5E5AE4D86D6EEFE2835FCCE" ma:contentTypeVersion="7" ma:contentTypeDescription="Create a new document." ma:contentTypeScope="" ma:versionID="9c78ae1340dd0dcac6fc6ca748dc3915">
  <xsd:schema xmlns:xsd="http://www.w3.org/2001/XMLSchema" xmlns:xs="http://www.w3.org/2001/XMLSchema" xmlns:p="http://schemas.microsoft.com/office/2006/metadata/properties" xmlns:ns3="77166e5b-e2c9-47d2-a4fa-ec916e8a9998" targetNamespace="http://schemas.microsoft.com/office/2006/metadata/properties" ma:root="true" ma:fieldsID="53b657dffa0d3e46396f0672dd79f332" ns3:_="">
    <xsd:import namespace="77166e5b-e2c9-47d2-a4fa-ec916e8a999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166e5b-e2c9-47d2-a4fa-ec916e8a99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4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7166e5b-e2c9-47d2-a4fa-ec916e8a999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FCF87F-FF57-4DF7-8621-24427B7ADC17}">
  <ds:schemaRefs>
    <ds:schemaRef ds:uri="77166e5b-e2c9-47d2-a4fa-ec916e8a999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C0301D4-F010-4E73-AFB7-BAA8457A424F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77166e5b-e2c9-47d2-a4fa-ec916e8a9998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C4CC84C-DB0C-4C1F-8BB5-C6146CEB58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1459</Words>
  <Application>Microsoft Office PowerPoint</Application>
  <PresentationFormat>Widescreen</PresentationFormat>
  <Paragraphs>258</Paragraphs>
  <Slides>52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52</vt:i4>
      </vt:variant>
    </vt:vector>
  </HeadingPairs>
  <TitlesOfParts>
    <vt:vector size="58" baseType="lpstr">
      <vt:lpstr>Aptos</vt:lpstr>
      <vt:lpstr>Arial</vt:lpstr>
      <vt:lpstr>Cambria</vt:lpstr>
      <vt:lpstr>Cambria Math</vt:lpstr>
      <vt:lpstr>Symbol</vt:lpstr>
      <vt:lpstr>Tema di Office</vt:lpstr>
      <vt:lpstr>Supporto verticale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Andrea Carli</dc:creator>
  <cp:lastModifiedBy>Filippo Ricci</cp:lastModifiedBy>
  <cp:revision>2</cp:revision>
  <dcterms:created xsi:type="dcterms:W3CDTF">2025-09-11T09:13:48Z</dcterms:created>
  <dcterms:modified xsi:type="dcterms:W3CDTF">2025-09-19T12:11:49Z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0x0101004E0AED20D5E5AE4D86D6EEFE2835FCCE</vt:lpwstr>
  </property>
</Properties>
</file>