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1"/>
  </p:notesMasterIdLst>
  <p:handoutMasterIdLst>
    <p:handoutMasterId r:id="rId12"/>
  </p:handoutMasterIdLst>
  <p:sldIdLst>
    <p:sldId id="256" r:id="rId6"/>
    <p:sldId id="262" r:id="rId7"/>
    <p:sldId id="261" r:id="rId8"/>
    <p:sldId id="263" r:id="rId9"/>
    <p:sldId id="264" r:id="rId10"/>
  </p:sldIdLst>
  <p:sldSz cx="12192000" cy="6858000"/>
  <p:notesSz cx="6858000" cy="9144000"/>
  <p:embeddedFontLst>
    <p:embeddedFont>
      <p:font typeface="Figtree" panose="020B0604020202020204" charset="0"/>
      <p:regular r:id="rId13"/>
      <p:bold r:id="rId14"/>
      <p:italic r:id="rId15"/>
      <p:boldItalic r:id="rId16"/>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14EDC5-C2E4-425E-9C12-A226F8257D6C}" v="9" dt="2025-05-17T20:25:15.0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9" autoAdjust="0"/>
    <p:restoredTop sz="96327"/>
  </p:normalViewPr>
  <p:slideViewPr>
    <p:cSldViewPr snapToGrid="0">
      <p:cViewPr>
        <p:scale>
          <a:sx n="100" d="100"/>
          <a:sy n="100" d="100"/>
        </p:scale>
        <p:origin x="-398" y="-3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font" Target="fonts/font3.fntdata"/><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font" Target="fonts/font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2025-05-17</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‹Nr.›</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‹Nr.›</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‹Nr.›</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‹Nr.›</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‹Nr.›</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‹Nr.›</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‹Nr.›</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‹Nr.›</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‹Nr.›</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‹Nr.›</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‹Nr.›</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‹Nr.›</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‹Nr.›</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‹Nr.›</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‹Nr.›</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noProof="0" dirty="0"/>
              <a:t>Opposition template</a:t>
            </a:r>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r>
              <a:rPr lang="en-GB" noProof="0" dirty="0"/>
              <a:t>About group: </a:t>
            </a:r>
            <a:r>
              <a:rPr lang="en-GB" dirty="0"/>
              <a:t>B</a:t>
            </a:r>
            <a:r>
              <a:rPr lang="en-GB" noProof="0" dirty="0"/>
              <a:t>	by: </a:t>
            </a:r>
            <a:r>
              <a:rPr lang="en-GB" dirty="0"/>
              <a:t>Fabian Kagel</a:t>
            </a:r>
            <a:endParaRPr lang="en-GB" noProof="0" dirty="0"/>
          </a:p>
        </p:txBody>
      </p:sp>
      <p:sp>
        <p:nvSpPr>
          <p:cNvPr id="2" name="Platshållare för datum 1">
            <a:extLst>
              <a:ext uri="{FF2B5EF4-FFF2-40B4-BE49-F238E27FC236}">
                <a16:creationId xmlns:a16="http://schemas.microsoft.com/office/drawing/2014/main" id="{1582CADA-2BC2-9902-1B68-926F67ACF6A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D23441B0-4B2E-31EE-9D0A-00D0B3EAF97B}"/>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p:txBody>
          <a:bodyPr/>
          <a:lstStyle/>
          <a:p>
            <a:r>
              <a:rPr lang="en-GB" dirty="0"/>
              <a:t>Product</a:t>
            </a:r>
          </a:p>
        </p:txBody>
      </p:sp>
      <p:sp>
        <p:nvSpPr>
          <p:cNvPr id="12" name="Platshållare för text 11">
            <a:extLst>
              <a:ext uri="{FF2B5EF4-FFF2-40B4-BE49-F238E27FC236}">
                <a16:creationId xmlns:a16="http://schemas.microsoft.com/office/drawing/2014/main" id="{A18546BD-6978-DED7-7D3D-BC807DA20223}"/>
              </a:ext>
            </a:extLst>
          </p:cNvPr>
          <p:cNvSpPr>
            <a:spLocks noGrp="1"/>
          </p:cNvSpPr>
          <p:nvPr>
            <p:ph type="body" idx="1"/>
          </p:nvPr>
        </p:nvSpPr>
        <p:spPr/>
        <p:txBody>
          <a:bodyPr/>
          <a:lstStyle/>
          <a:p>
            <a:r>
              <a:rPr lang="en-GB" dirty="0"/>
              <a:t>What product was it? </a:t>
            </a:r>
            <a:r>
              <a:rPr lang="en-US" dirty="0"/>
              <a:t>Household steam iron</a:t>
            </a:r>
            <a:br>
              <a:rPr lang="en-GB" dirty="0"/>
            </a:br>
            <a:r>
              <a:rPr lang="sv-SE" dirty="0"/>
              <a:t>Bosch TDA2315</a:t>
            </a:r>
            <a:endParaRPr lang="en-GB" dirty="0"/>
          </a:p>
        </p:txBody>
      </p:sp>
      <p:sp>
        <p:nvSpPr>
          <p:cNvPr id="2" name="Platshållare för datum 1">
            <a:extLst>
              <a:ext uri="{FF2B5EF4-FFF2-40B4-BE49-F238E27FC236}">
                <a16:creationId xmlns:a16="http://schemas.microsoft.com/office/drawing/2014/main" id="{CF3C0B7D-4100-41B5-014C-52B9DEA075F6}"/>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810A6359-2E33-D741-1E0E-066596A0490A}"/>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pic>
        <p:nvPicPr>
          <p:cNvPr id="15" name="Bildplatzhalter 14" descr="Ein Bild, das Eisen, Gerät enthält.&#10;&#10;KI-generierte Inhalte können fehlerhaft sein.">
            <a:extLst>
              <a:ext uri="{FF2B5EF4-FFF2-40B4-BE49-F238E27FC236}">
                <a16:creationId xmlns:a16="http://schemas.microsoft.com/office/drawing/2014/main" id="{ACFB5D59-2455-6009-4523-38157EA928BF}"/>
              </a:ext>
            </a:extLst>
          </p:cNvPr>
          <p:cNvPicPr>
            <a:picLocks noGrp="1" noChangeAspect="1"/>
          </p:cNvPicPr>
          <p:nvPr>
            <p:ph type="pic" sz="quarter" idx="13"/>
          </p:nvPr>
        </p:nvPicPr>
        <p:blipFill>
          <a:blip r:embed="rId2"/>
          <a:srcRect l="4587" r="4587"/>
          <a:stretch>
            <a:fillRect/>
          </a:stretch>
        </p:blipFill>
        <p:spPr/>
      </p:pic>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Opposition report template for evaluation</a:t>
            </a:r>
          </a:p>
        </p:txBody>
      </p:sp>
      <p:sp>
        <p:nvSpPr>
          <p:cNvPr id="12" name="Platshållare för text 11">
            <a:extLst>
              <a:ext uri="{FF2B5EF4-FFF2-40B4-BE49-F238E27FC236}">
                <a16:creationId xmlns:a16="http://schemas.microsoft.com/office/drawing/2014/main" id="{48E7DDAD-2228-641C-E2E6-E9B8859E6AB5}"/>
              </a:ext>
            </a:extLst>
          </p:cNvPr>
          <p:cNvSpPr>
            <a:spLocks noGrp="1"/>
          </p:cNvSpPr>
          <p:nvPr>
            <p:ph type="body" idx="1"/>
          </p:nvPr>
        </p:nvSpPr>
        <p:spPr>
          <a:xfrm>
            <a:off x="600074" y="1797111"/>
            <a:ext cx="10990263" cy="319971"/>
          </a:xfrm>
        </p:spPr>
        <p:txBody>
          <a:bodyPr/>
          <a:lstStyle/>
          <a:p>
            <a:r>
              <a:rPr lang="en-GB" sz="1400" dirty="0"/>
              <a:t>This opposition template provides structured feedback. Replace the text </a:t>
            </a:r>
            <a:r>
              <a:rPr lang="en-GB" sz="1400"/>
              <a:t>below or </a:t>
            </a:r>
            <a:r>
              <a:rPr lang="en-GB" sz="1400" dirty="0"/>
              <a:t>add slides as needed for a thorough evaluation.</a:t>
            </a:r>
            <a:endParaRPr lang="en-GB" sz="1400" i="1" dirty="0"/>
          </a:p>
        </p:txBody>
      </p:sp>
      <p:sp>
        <p:nvSpPr>
          <p:cNvPr id="14" name="Platshållare för text 13">
            <a:extLst>
              <a:ext uri="{FF2B5EF4-FFF2-40B4-BE49-F238E27FC236}">
                <a16:creationId xmlns:a16="http://schemas.microsoft.com/office/drawing/2014/main" id="{153CFBF2-4047-26A9-098B-43890EB2BBB4}"/>
              </a:ext>
            </a:extLst>
          </p:cNvPr>
          <p:cNvSpPr>
            <a:spLocks noGrp="1"/>
          </p:cNvSpPr>
          <p:nvPr>
            <p:ph sz="half" idx="2"/>
          </p:nvPr>
        </p:nvSpPr>
        <p:spPr/>
        <p:txBody>
          <a:bodyPr vert="horz" lIns="91440" tIns="45720" rIns="91440" bIns="45720" rtlCol="0" anchor="t">
            <a:noAutofit/>
          </a:bodyPr>
          <a:lstStyle/>
          <a:p>
            <a:pPr marL="0" indent="0">
              <a:buNone/>
            </a:pPr>
            <a:r>
              <a:rPr lang="en-GB" sz="1400" b="1" dirty="0"/>
              <a:t>Key strengths</a:t>
            </a:r>
          </a:p>
          <a:p>
            <a:r>
              <a:rPr lang="en-US" sz="800" b="1" dirty="0"/>
              <a:t>Coverage of All Required Areas</a:t>
            </a:r>
            <a:r>
              <a:rPr lang="en-US" sz="800" dirty="0"/>
              <a:t>: The report successfully addresses all mandated domains: BOM, function analysis, sequencing, DFA, line balancing, workstation and layout design, and economic analysis.</a:t>
            </a:r>
          </a:p>
          <a:p>
            <a:r>
              <a:rPr lang="en-US" sz="800" b="1" dirty="0"/>
              <a:t>Detailed Process Analysis</a:t>
            </a:r>
            <a:r>
              <a:rPr lang="en-US" sz="800" dirty="0"/>
              <a:t>: The PFMEA is notably thorough, identifying root causes and RPNs for 29 operations. This shows strong process understanding and risk-awareness.</a:t>
            </a:r>
          </a:p>
          <a:p>
            <a:r>
              <a:rPr lang="en-US" sz="800" b="1" dirty="0"/>
              <a:t>Sophisticated Line Balancing Work</a:t>
            </a:r>
            <a:r>
              <a:rPr lang="en-US" sz="800" dirty="0"/>
              <a:t>: All relevant methods (LCR, RPW, Kilbridge) were applied and compared. The custom method stands out for its practical focus and efficiency.</a:t>
            </a:r>
          </a:p>
          <a:p>
            <a:r>
              <a:rPr lang="en-US" sz="800" b="1" dirty="0"/>
              <a:t>Integration of Lean and Ergonomics</a:t>
            </a:r>
            <a:r>
              <a:rPr lang="en-US" sz="800" dirty="0"/>
              <a:t>: The layout and workstation sections were well-reasoned, demonstrating lean principles (FIFO, buffer zones, ergonomic workbenches, sensor-based refill logic).</a:t>
            </a:r>
          </a:p>
          <a:p>
            <a:r>
              <a:rPr lang="en-US" sz="800" b="1" dirty="0"/>
              <a:t>CAD &amp; Visuals</a:t>
            </a:r>
            <a:r>
              <a:rPr lang="en-US" sz="800" dirty="0"/>
              <a:t>: CAD exploded views, station diagrams, and flow layouts are high quality</a:t>
            </a:r>
          </a:p>
          <a:p>
            <a:r>
              <a:rPr lang="en-US" sz="800" b="1" dirty="0"/>
              <a:t>Workstation Design with Tool Assignment</a:t>
            </a:r>
            <a:r>
              <a:rPr lang="en-US" sz="800" dirty="0"/>
              <a:t>: Tool distribution per station was clearly described, showing solid attention to production feasibility.</a:t>
            </a:r>
            <a:endParaRPr lang="en-GB" sz="1400" b="1" dirty="0"/>
          </a:p>
          <a:p>
            <a:pPr marL="0" indent="0">
              <a:buNone/>
            </a:pPr>
            <a:r>
              <a:rPr lang="en-GB" sz="1400" b="1" dirty="0"/>
              <a:t>Areas for improvement</a:t>
            </a:r>
          </a:p>
          <a:p>
            <a:pPr marL="342900" indent="-342900"/>
            <a:r>
              <a:rPr lang="en-US" sz="800" b="1" dirty="0"/>
              <a:t>Unclear Functional Mapping</a:t>
            </a:r>
            <a:r>
              <a:rPr lang="en-US" sz="800" dirty="0"/>
              <a:t>: While functions of the iron are described, there's no formal function mapping (e.g., function structure or FAST diagram), which was expected from the scope.</a:t>
            </a:r>
            <a:r>
              <a:rPr lang="en-GB" sz="800" i="1" dirty="0"/>
              <a:t> </a:t>
            </a:r>
          </a:p>
          <a:p>
            <a:pPr marL="342900" indent="-342900"/>
            <a:r>
              <a:rPr lang="en-US" sz="800" b="1" dirty="0"/>
              <a:t>Weak DFA-Based Redesign</a:t>
            </a:r>
            <a:r>
              <a:rPr lang="en-US" sz="800" dirty="0"/>
              <a:t>: The redesign section is superficial. There is no concrete proposal to reduce part count, simplify joining, or increase efficiency based on the DFA index</a:t>
            </a:r>
            <a:endParaRPr lang="en-GB" sz="800" i="1" dirty="0"/>
          </a:p>
          <a:p>
            <a:pPr marL="342900" indent="-342900"/>
            <a:r>
              <a:rPr lang="en-US" sz="800" b="1" dirty="0"/>
              <a:t>Assumptions Not Robustly Justified</a:t>
            </a:r>
            <a:r>
              <a:rPr lang="en-US" sz="800" dirty="0"/>
              <a:t>: Market demand estimation (Clas Ohlson market share of 27.5%) lacks citation or comparison to benchmarks</a:t>
            </a:r>
          </a:p>
          <a:p>
            <a:pPr marL="342900" indent="-342900"/>
            <a:r>
              <a:rPr lang="en-US" sz="800" b="1" dirty="0"/>
              <a:t>No Quantitative Workstation Load Analysis</a:t>
            </a:r>
            <a:r>
              <a:rPr lang="en-US" sz="800" dirty="0"/>
              <a:t>: The custom method is chosen by reasoning alone, without simulation, ergonomic stress metrics, or operator time balancing validation.</a:t>
            </a:r>
          </a:p>
          <a:p>
            <a:pPr marL="342900" indent="-342900"/>
            <a:endParaRPr lang="en-GB" sz="800" i="1" dirty="0"/>
          </a:p>
        </p:txBody>
      </p:sp>
      <p:sp>
        <p:nvSpPr>
          <p:cNvPr id="15" name="Platshållare för text 14">
            <a:extLst>
              <a:ext uri="{FF2B5EF4-FFF2-40B4-BE49-F238E27FC236}">
                <a16:creationId xmlns:a16="http://schemas.microsoft.com/office/drawing/2014/main" id="{B4036D39-46A2-B892-5123-21B4F6188E2B}"/>
              </a:ext>
            </a:extLst>
          </p:cNvPr>
          <p:cNvSpPr>
            <a:spLocks noGrp="1"/>
          </p:cNvSpPr>
          <p:nvPr>
            <p:ph sz="quarter" idx="4"/>
          </p:nvPr>
        </p:nvSpPr>
        <p:spPr/>
        <p:txBody>
          <a:bodyPr/>
          <a:lstStyle/>
          <a:p>
            <a:pPr marL="0" indent="0">
              <a:buNone/>
            </a:pPr>
            <a:r>
              <a:rPr lang="en-GB" sz="1400" b="1" dirty="0"/>
              <a:t>Assessment of implementation and results</a:t>
            </a:r>
            <a:endParaRPr lang="en-GB" sz="1600" b="1" dirty="0"/>
          </a:p>
          <a:p>
            <a:pPr marL="342900" indent="-342900"/>
            <a:r>
              <a:rPr lang="en-US" sz="800" b="1" dirty="0"/>
              <a:t>Well Documented</a:t>
            </a:r>
            <a:r>
              <a:rPr lang="en-US" sz="800" dirty="0"/>
              <a:t>: The workflow from BOM to PFMEA to line layout is documented in a logical, layered fashion.</a:t>
            </a:r>
            <a:endParaRPr lang="en-GB" sz="800" i="1" dirty="0"/>
          </a:p>
          <a:p>
            <a:pPr marL="342900" indent="-342900"/>
            <a:r>
              <a:rPr lang="en-US" sz="800" b="1" dirty="0"/>
              <a:t>Completeness</a:t>
            </a:r>
            <a:r>
              <a:rPr lang="en-US" sz="800" dirty="0"/>
              <a:t>: Nearly all core elements were covered; only functional mapping and redesign are underdeveloped.</a:t>
            </a:r>
            <a:endParaRPr lang="en-GB" sz="800" i="1" dirty="0"/>
          </a:p>
          <a:p>
            <a:pPr marL="342900" indent="-342900"/>
            <a:r>
              <a:rPr lang="en-US" sz="800" b="1" dirty="0"/>
              <a:t>Scenario Development</a:t>
            </a:r>
            <a:r>
              <a:rPr lang="en-US" sz="800" dirty="0"/>
              <a:t>: Only one production scenario is evaluated. Higher grades would benefit from multi-scenario analysis (e.g., batch vs. mass, automation scale-up).</a:t>
            </a:r>
          </a:p>
          <a:p>
            <a:pPr marL="0" indent="0">
              <a:buNone/>
            </a:pPr>
            <a:r>
              <a:rPr lang="en-GB" sz="1400" b="1" dirty="0"/>
              <a:t>Report and presentation</a:t>
            </a:r>
          </a:p>
          <a:p>
            <a:pPr marL="342900" indent="-342900"/>
            <a:r>
              <a:rPr lang="en-US" sz="800" b="1" dirty="0"/>
              <a:t>Good Structure</a:t>
            </a:r>
            <a:r>
              <a:rPr lang="en-US" sz="800" dirty="0"/>
              <a:t>: The report has a consistent structure and logical progression.</a:t>
            </a:r>
            <a:endParaRPr lang="en-GB" sz="800" i="1" dirty="0"/>
          </a:p>
          <a:p>
            <a:pPr marL="342900" indent="-342900"/>
            <a:r>
              <a:rPr lang="en-US" sz="800" b="1" dirty="0"/>
              <a:t>Professional Layout</a:t>
            </a:r>
            <a:r>
              <a:rPr lang="en-US" sz="800" dirty="0"/>
              <a:t>: Text, visuals, tables, and calculations are clear and easy to follow.</a:t>
            </a:r>
          </a:p>
          <a:p>
            <a:pPr marL="342900" indent="-342900"/>
            <a:r>
              <a:rPr lang="en-US" sz="800" b="1" dirty="0"/>
              <a:t>Presentation: </a:t>
            </a:r>
            <a:r>
              <a:rPr lang="en-US" sz="800" dirty="0"/>
              <a:t>to be evaluated</a:t>
            </a:r>
            <a:endParaRPr lang="en-GB" sz="800" b="1" dirty="0"/>
          </a:p>
        </p:txBody>
      </p:sp>
      <p:sp>
        <p:nvSpPr>
          <p:cNvPr id="2" name="Platshållare för datum 1">
            <a:extLst>
              <a:ext uri="{FF2B5EF4-FFF2-40B4-BE49-F238E27FC236}">
                <a16:creationId xmlns:a16="http://schemas.microsoft.com/office/drawing/2014/main" id="{86FF07CA-499E-A2AB-3578-404CBAA8C800}"/>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F0526DBA-4F34-F7A7-D0EA-BA064EA8B42D}"/>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3</a:t>
            </a:fld>
            <a:endParaRPr lang="sv-SE"/>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sv-SE" altLang="sv-SE" sz="1800" b="1" i="0" u="none" strike="noStrike" cap="none" normalizeH="0" baseline="0">
                <a:ln>
                  <a:noFill/>
                </a:ln>
                <a:solidFill>
                  <a:schemeClr val="tx1"/>
                </a:solidFill>
                <a:effectLst/>
                <a:latin typeface="Arial" panose="020B0604020202020204" pitchFamily="34" charset="0"/>
              </a:rPr>
              <a:t>Professional Layout</a:t>
            </a:r>
            <a:r>
              <a:rPr kumimoji="0" lang="sv-SE" altLang="sv-SE" sz="1800" b="0" i="0" u="none" strike="noStrike" cap="none" normalizeH="0" baseline="0">
                <a:ln>
                  <a:noFill/>
                </a:ln>
                <a:solidFill>
                  <a:schemeClr val="tx1"/>
                </a:solidFill>
                <a:effectLst/>
                <a:latin typeface="Arial" panose="020B0604020202020204" pitchFamily="34" charset="0"/>
              </a:rPr>
              <a:t>: Text, visuals, tables, and calculations are clear and easy to follow.</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sv-SE" altLang="sv-SE"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2539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7" name="Platshållare för text 16">
            <a:extLst>
              <a:ext uri="{FF2B5EF4-FFF2-40B4-BE49-F238E27FC236}">
                <a16:creationId xmlns:a16="http://schemas.microsoft.com/office/drawing/2014/main" id="{0019951D-B116-18DD-ACFA-2117D098B9E5}"/>
              </a:ext>
            </a:extLst>
          </p:cNvPr>
          <p:cNvSpPr>
            <a:spLocks noGrp="1"/>
          </p:cNvSpPr>
          <p:nvPr>
            <p:ph type="body" idx="1"/>
          </p:nvPr>
        </p:nvSpPr>
        <p:spPr/>
        <p:txBody>
          <a:bodyPr/>
          <a:lstStyle/>
          <a:p>
            <a:r>
              <a:rPr lang="en-GB" dirty="0"/>
              <a:t>List 2-4 questions to discuss during opposition</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445866"/>
            <a:ext cx="5314950" cy="2809214"/>
          </a:xfrm>
        </p:spPr>
        <p:txBody>
          <a:bodyPr/>
          <a:lstStyle/>
          <a:p>
            <a:r>
              <a:rPr lang="en-US" sz="1200" dirty="0"/>
              <a:t>Can you propose any part reductions or design simplifications based on your DFA results?</a:t>
            </a:r>
          </a:p>
          <a:p>
            <a:r>
              <a:rPr kumimoji="0" lang="en-US" altLang="en-US" sz="1200" i="0" u="none" strike="noStrike" cap="none" normalizeH="0" baseline="0" dirty="0">
                <a:ln>
                  <a:noFill/>
                </a:ln>
                <a:solidFill>
                  <a:schemeClr val="tx1"/>
                </a:solidFill>
                <a:effectLst/>
                <a:latin typeface="Arial" panose="020B0604020202020204" pitchFamily="34" charset="0"/>
              </a:rPr>
              <a:t>Did you consider any corrective actions or design changes to reduce the risk in the more critical operations?</a:t>
            </a:r>
          </a:p>
          <a:p>
            <a:r>
              <a:rPr lang="en-US" sz="1200" dirty="0">
                <a:latin typeface="Arial" panose="020B0604020202020204" pitchFamily="34" charset="0"/>
              </a:rPr>
              <a:t>Could you explain how you decided which operations to assign to each station? Were there specific criteria you followed?</a:t>
            </a:r>
            <a:endParaRPr lang="en-US" altLang="en-US" sz="1200" dirty="0">
              <a:latin typeface="Arial" panose="020B0604020202020204" pitchFamily="34" charset="0"/>
            </a:endParaRPr>
          </a:p>
          <a:p>
            <a:endParaRPr lang="en-US" sz="1200" dirty="0">
              <a:latin typeface="Arial" panose="020B0604020202020204" pitchFamily="34" charset="0"/>
            </a:endParaRPr>
          </a:p>
          <a:p>
            <a:endParaRPr lang="en-US" sz="1200" dirty="0"/>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Provide constructive recommendations</a:t>
            </a:r>
          </a:p>
        </p:txBody>
      </p:sp>
      <p:sp>
        <p:nvSpPr>
          <p:cNvPr id="3" name="textruta 2">
            <a:extLst>
              <a:ext uri="{FF2B5EF4-FFF2-40B4-BE49-F238E27FC236}">
                <a16:creationId xmlns:a16="http://schemas.microsoft.com/office/drawing/2014/main" id="{8456C745-A707-6512-171F-9FBD1AAB526C}"/>
              </a:ext>
            </a:extLst>
          </p:cNvPr>
          <p:cNvSpPr txBox="1"/>
          <p:nvPr/>
        </p:nvSpPr>
        <p:spPr>
          <a:xfrm>
            <a:off x="600076" y="5084635"/>
            <a:ext cx="10990262" cy="1107996"/>
          </a:xfrm>
          <a:prstGeom prst="rect">
            <a:avLst/>
          </a:prstGeom>
          <a:noFill/>
        </p:spPr>
        <p:txBody>
          <a:bodyPr wrap="square" rtlCol="0">
            <a:spAutoFit/>
          </a:bodyPr>
          <a:lstStyle/>
          <a:p>
            <a:pPr marL="285750" indent="-285750">
              <a:buFont typeface="Arial" panose="020B0604020202020204" pitchFamily="34" charset="0"/>
              <a:buChar char="•"/>
            </a:pPr>
            <a:r>
              <a:rPr lang="en-GB" dirty="0"/>
              <a:t>Final verdict</a:t>
            </a:r>
            <a:br>
              <a:rPr lang="en-GB" dirty="0"/>
            </a:br>
            <a:r>
              <a:rPr lang="en-US" sz="1200" dirty="0"/>
              <a:t>Group B’s project demonstrates a solid application of assembly engineering concepts, supported by rich documentation, strong visuals, and clear process logic. The analysis is practical and well thought out, especially in layout and line balancing. Still, a lack of depth in redesign and overreliance on assumptions in demand planning slightly limit the academic rigor. With more critical validation and scenario breadth, this could easily be a top-tier submission.</a:t>
            </a:r>
            <a:endParaRPr lang="en-GB" sz="1200" i="1" dirty="0">
              <a:solidFill>
                <a:schemeClr val="accent1"/>
              </a:solidFill>
            </a:endParaRPr>
          </a:p>
        </p:txBody>
      </p:sp>
      <p:sp>
        <p:nvSpPr>
          <p:cNvPr id="2" name="Platshållare för datum 1">
            <a:extLst>
              <a:ext uri="{FF2B5EF4-FFF2-40B4-BE49-F238E27FC236}">
                <a16:creationId xmlns:a16="http://schemas.microsoft.com/office/drawing/2014/main" id="{7558EF84-995A-A92F-6F00-1FF18DFD034F}"/>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667A9359-8A61-67FF-675B-DC2FE774210B}"/>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4</a:t>
            </a:fld>
            <a:endParaRPr lang="sv-SE"/>
          </a:p>
        </p:txBody>
      </p:sp>
      <p:sp>
        <p:nvSpPr>
          <p:cNvPr id="6" name="Rectangle 1"/>
          <p:cNvSpPr>
            <a:spLocks noGrp="1" noChangeArrowheads="1"/>
          </p:cNvSpPr>
          <p:nvPr>
            <p:ph sz="quarter" idx="4"/>
          </p:nvPr>
        </p:nvSpPr>
        <p:spPr bwMode="auto">
          <a:xfrm>
            <a:off x="6275388" y="2445866"/>
            <a:ext cx="4922880" cy="243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fontAlgn="base">
              <a:spcAft>
                <a:spcPct val="0"/>
              </a:spcAft>
            </a:pPr>
            <a:r>
              <a:rPr lang="sv-SE" altLang="sv-SE" sz="1200" dirty="0" err="1"/>
              <a:t>Add</a:t>
            </a:r>
            <a:r>
              <a:rPr lang="sv-SE" altLang="sv-SE" sz="1200" dirty="0"/>
              <a:t> a </a:t>
            </a:r>
            <a:r>
              <a:rPr lang="sv-SE" altLang="sv-SE" sz="1200" dirty="0" err="1"/>
              <a:t>function</a:t>
            </a:r>
            <a:r>
              <a:rPr lang="sv-SE" altLang="sv-SE" sz="1200" dirty="0"/>
              <a:t> </a:t>
            </a:r>
            <a:r>
              <a:rPr lang="sv-SE" altLang="sv-SE" sz="1200" dirty="0" err="1"/>
              <a:t>analysis</a:t>
            </a:r>
            <a:r>
              <a:rPr lang="sv-SE" altLang="sv-SE" sz="1200" dirty="0"/>
              <a:t> (FAST diagram or </a:t>
            </a:r>
            <a:r>
              <a:rPr lang="sv-SE" altLang="sv-SE" sz="1200" dirty="0" err="1"/>
              <a:t>function</a:t>
            </a:r>
            <a:r>
              <a:rPr lang="sv-SE" altLang="sv-SE" sz="1200" dirty="0"/>
              <a:t> </a:t>
            </a:r>
            <a:r>
              <a:rPr lang="sv-SE" altLang="sv-SE" sz="1200" dirty="0" err="1"/>
              <a:t>tree</a:t>
            </a:r>
            <a:r>
              <a:rPr lang="sv-SE" altLang="sv-SE" sz="1200" dirty="0"/>
              <a:t>) to </a:t>
            </a:r>
            <a:r>
              <a:rPr lang="sv-SE" altLang="sv-SE" sz="1200" dirty="0" err="1"/>
              <a:t>better</a:t>
            </a:r>
            <a:r>
              <a:rPr lang="sv-SE" altLang="sv-SE" sz="1200" dirty="0"/>
              <a:t> </a:t>
            </a:r>
            <a:r>
              <a:rPr lang="sv-SE" altLang="sv-SE" sz="1200" dirty="0" err="1"/>
              <a:t>link</a:t>
            </a:r>
            <a:r>
              <a:rPr lang="sv-SE" altLang="sv-SE" sz="1200" dirty="0"/>
              <a:t> parts to </a:t>
            </a:r>
            <a:r>
              <a:rPr lang="sv-SE" altLang="sv-SE" sz="1200" dirty="0" err="1"/>
              <a:t>functionality</a:t>
            </a:r>
            <a:r>
              <a:rPr lang="sv-SE" altLang="sv-SE" sz="1200" dirty="0"/>
              <a:t>.</a:t>
            </a:r>
          </a:p>
          <a:p>
            <a:pPr marL="342900" indent="-342900" fontAlgn="base">
              <a:spcAft>
                <a:spcPct val="0"/>
              </a:spcAft>
            </a:pPr>
            <a:r>
              <a:rPr lang="sv-SE" altLang="sv-SE" sz="1200" dirty="0"/>
              <a:t>Use your DFA and PFMEA findings to suggest a simplified design. Possibly combining plastic housing elements or reducing screws.</a:t>
            </a:r>
          </a:p>
          <a:p>
            <a:pPr marL="342900" indent="-342900" fontAlgn="base">
              <a:spcAft>
                <a:spcPct val="0"/>
              </a:spcAft>
            </a:pPr>
            <a:r>
              <a:rPr lang="sv-SE" altLang="sv-SE" sz="1200" dirty="0" err="1"/>
              <a:t>Strengthen</a:t>
            </a:r>
            <a:r>
              <a:rPr lang="sv-SE" altLang="sv-SE" sz="1200" dirty="0"/>
              <a:t> </a:t>
            </a:r>
            <a:r>
              <a:rPr lang="sv-SE" altLang="sv-SE" sz="1200" dirty="0" err="1"/>
              <a:t>your</a:t>
            </a:r>
            <a:r>
              <a:rPr lang="sv-SE" altLang="sv-SE" sz="1200" dirty="0"/>
              <a:t> market and </a:t>
            </a:r>
            <a:r>
              <a:rPr lang="sv-SE" altLang="sv-SE" sz="1200" dirty="0" err="1"/>
              <a:t>demand</a:t>
            </a:r>
            <a:r>
              <a:rPr lang="sv-SE" altLang="sv-SE" sz="1200" dirty="0"/>
              <a:t> </a:t>
            </a:r>
            <a:r>
              <a:rPr lang="sv-SE" altLang="sv-SE" sz="1200" dirty="0" err="1"/>
              <a:t>estimation</a:t>
            </a:r>
            <a:r>
              <a:rPr lang="sv-SE" altLang="sv-SE" sz="1200" dirty="0"/>
              <a:t> </a:t>
            </a:r>
            <a:r>
              <a:rPr lang="sv-SE" altLang="sv-SE" sz="1200" dirty="0" err="1"/>
              <a:t>using</a:t>
            </a:r>
            <a:r>
              <a:rPr lang="sv-SE" altLang="sv-SE" sz="1200" dirty="0"/>
              <a:t> </a:t>
            </a:r>
            <a:r>
              <a:rPr lang="sv-SE" altLang="sv-SE" sz="1200" dirty="0" err="1"/>
              <a:t>comparisons</a:t>
            </a:r>
            <a:r>
              <a:rPr lang="sv-SE" altLang="sv-SE" sz="1200" dirty="0"/>
              <a:t> or </a:t>
            </a:r>
            <a:r>
              <a:rPr lang="sv-SE" altLang="sv-SE" sz="1200" dirty="0" err="1"/>
              <a:t>industry</a:t>
            </a:r>
            <a:r>
              <a:rPr lang="sv-SE" altLang="sv-SE" sz="1200" dirty="0"/>
              <a:t> data from </a:t>
            </a:r>
            <a:r>
              <a:rPr lang="sv-SE" altLang="sv-SE" sz="1200" dirty="0" err="1"/>
              <a:t>more</a:t>
            </a:r>
            <a:r>
              <a:rPr lang="sv-SE" altLang="sv-SE" sz="1200" dirty="0"/>
              <a:t> </a:t>
            </a:r>
            <a:r>
              <a:rPr lang="sv-SE" altLang="sv-SE" sz="1200" dirty="0" err="1"/>
              <a:t>than</a:t>
            </a:r>
            <a:r>
              <a:rPr lang="sv-SE" altLang="sv-SE" sz="1200" dirty="0"/>
              <a:t> </a:t>
            </a:r>
            <a:r>
              <a:rPr lang="sv-SE" altLang="sv-SE" sz="1200" dirty="0" err="1"/>
              <a:t>one</a:t>
            </a:r>
            <a:r>
              <a:rPr lang="sv-SE" altLang="sv-SE" sz="1200" dirty="0"/>
              <a:t> source.</a:t>
            </a:r>
          </a:p>
          <a:p>
            <a:pPr marL="342900" indent="-342900" fontAlgn="base">
              <a:spcAft>
                <a:spcPct val="0"/>
              </a:spcAft>
            </a:pPr>
            <a:r>
              <a:rPr lang="sv-SE" altLang="sv-SE" sz="1200" dirty="0" err="1"/>
              <a:t>Propose</a:t>
            </a:r>
            <a:r>
              <a:rPr lang="sv-SE" altLang="sv-SE" sz="1200" dirty="0"/>
              <a:t> an alternative </a:t>
            </a:r>
            <a:r>
              <a:rPr lang="sv-SE" altLang="sv-SE" sz="1200" dirty="0" err="1"/>
              <a:t>low-volume</a:t>
            </a:r>
            <a:r>
              <a:rPr lang="sv-SE" altLang="sv-SE" sz="1200" dirty="0"/>
              <a:t> scenario or semi-automation </a:t>
            </a:r>
            <a:r>
              <a:rPr lang="sv-SE" altLang="sv-SE" sz="1200" dirty="0" err="1"/>
              <a:t>path</a:t>
            </a:r>
            <a:r>
              <a:rPr lang="sv-SE" altLang="sv-SE" sz="1200" dirty="0"/>
              <a:t> to </a:t>
            </a:r>
            <a:r>
              <a:rPr lang="sv-SE" altLang="sv-SE" sz="1200" dirty="0" err="1"/>
              <a:t>demonstrate</a:t>
            </a:r>
            <a:r>
              <a:rPr lang="sv-SE" altLang="sv-SE" sz="1200" dirty="0"/>
              <a:t> </a:t>
            </a:r>
            <a:r>
              <a:rPr lang="sv-SE" altLang="sv-SE" sz="1200" dirty="0" err="1"/>
              <a:t>flexibility</a:t>
            </a:r>
            <a:r>
              <a:rPr lang="sv-SE" altLang="sv-SE" sz="1200" dirty="0"/>
              <a:t>.</a:t>
            </a:r>
          </a:p>
          <a:p>
            <a:pPr marL="342900" indent="-342900" fontAlgn="base">
              <a:spcAft>
                <a:spcPct val="0"/>
              </a:spcAft>
            </a:pPr>
            <a:r>
              <a:rPr lang="sv-SE" altLang="sv-SE" sz="1200" dirty="0" err="1"/>
              <a:t>Include</a:t>
            </a:r>
            <a:r>
              <a:rPr lang="sv-SE" altLang="sv-SE" sz="1200" dirty="0"/>
              <a:t> </a:t>
            </a:r>
            <a:r>
              <a:rPr lang="sv-SE" altLang="sv-SE" sz="1200" dirty="0" err="1"/>
              <a:t>ergonomic</a:t>
            </a:r>
            <a:r>
              <a:rPr lang="sv-SE" altLang="sv-SE" sz="1200" dirty="0"/>
              <a:t> or </a:t>
            </a:r>
            <a:r>
              <a:rPr lang="sv-SE" altLang="sv-SE" sz="1200" dirty="0" err="1"/>
              <a:t>workload</a:t>
            </a:r>
            <a:r>
              <a:rPr lang="sv-SE" altLang="sv-SE" sz="1200" dirty="0"/>
              <a:t> </a:t>
            </a:r>
            <a:r>
              <a:rPr lang="sv-SE" altLang="sv-SE" sz="1200" dirty="0" err="1"/>
              <a:t>analysis</a:t>
            </a:r>
            <a:r>
              <a:rPr lang="sv-SE" altLang="sv-SE" sz="1200" dirty="0"/>
              <a:t> to </a:t>
            </a:r>
            <a:r>
              <a:rPr lang="sv-SE" altLang="sv-SE" sz="1200" dirty="0" err="1"/>
              <a:t>validate</a:t>
            </a:r>
            <a:r>
              <a:rPr lang="sv-SE" altLang="sv-SE" sz="1200" dirty="0"/>
              <a:t> </a:t>
            </a:r>
            <a:r>
              <a:rPr lang="sv-SE" altLang="sv-SE" sz="1200" dirty="0" err="1"/>
              <a:t>your</a:t>
            </a:r>
            <a:r>
              <a:rPr lang="sv-SE" altLang="sv-SE" sz="1200" dirty="0"/>
              <a:t> </a:t>
            </a:r>
            <a:r>
              <a:rPr lang="sv-SE" altLang="sv-SE" sz="1200" dirty="0" err="1"/>
              <a:t>custom</a:t>
            </a:r>
            <a:r>
              <a:rPr lang="sv-SE" altLang="sv-SE" sz="1200" dirty="0"/>
              <a:t> </a:t>
            </a:r>
            <a:r>
              <a:rPr lang="sv-SE" altLang="sv-SE" sz="1200" dirty="0" err="1"/>
              <a:t>balancing</a:t>
            </a:r>
            <a:r>
              <a:rPr lang="sv-SE" altLang="sv-SE" sz="1200" dirty="0"/>
              <a:t> solution.</a:t>
            </a:r>
          </a:p>
        </p:txBody>
      </p:sp>
    </p:spTree>
    <p:extLst>
      <p:ext uri="{BB962C8B-B14F-4D97-AF65-F5344CB8AC3E}">
        <p14:creationId xmlns:p14="http://schemas.microsoft.com/office/powerpoint/2010/main" val="2162788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0392E96-4F12-CE6A-2445-DFAFE6BF0269}"/>
              </a:ext>
            </a:extLst>
          </p:cNvPr>
          <p:cNvSpPr>
            <a:spLocks noGrp="1"/>
          </p:cNvSpPr>
          <p:nvPr>
            <p:ph type="dt" sz="half" idx="10"/>
          </p:nvPr>
        </p:nvSpPr>
        <p:spPr/>
        <p:txBody>
          <a:bodyPr/>
          <a:lstStyle/>
          <a:p>
            <a:r>
              <a:rPr lang="sv-SE"/>
              <a:t>2025-04-08</a:t>
            </a:r>
            <a:endParaRPr lang="sv-SE" dirty="0"/>
          </a:p>
        </p:txBody>
      </p:sp>
      <p:sp>
        <p:nvSpPr>
          <p:cNvPr id="3" name="Platshållare för sidfot 2">
            <a:extLst>
              <a:ext uri="{FF2B5EF4-FFF2-40B4-BE49-F238E27FC236}">
                <a16:creationId xmlns:a16="http://schemas.microsoft.com/office/drawing/2014/main" id="{1B24EC37-1C41-3D4A-7519-BE35E91C2328}"/>
              </a:ext>
            </a:extLst>
          </p:cNvPr>
          <p:cNvSpPr>
            <a:spLocks noGrp="1"/>
          </p:cNvSpPr>
          <p:nvPr>
            <p:ph type="ftr" sz="quarter" idx="11"/>
          </p:nvPr>
        </p:nvSpPr>
        <p:spPr/>
        <p:txBody>
          <a:bodyPr/>
          <a:lstStyle/>
          <a:p>
            <a:r>
              <a:rPr lang="sv-SE"/>
              <a:t>Fabio Marco Monetti</a:t>
            </a:r>
            <a:endParaRPr lang="sv-SE" dirty="0"/>
          </a:p>
        </p:txBody>
      </p:sp>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5</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3910EE-3003-43A5-84D6-7F3C9E61144E}">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5cba28c0-a866-4240-81c2-3ce50963478d"/>
    <ds:schemaRef ds:uri="4115e1da-3f65-45a4-b4c2-0bec33cf021f"/>
    <ds:schemaRef ds:uri="http://www.w3.org/XML/1998/namespace"/>
  </ds:schemaRefs>
</ds:datastoreItem>
</file>

<file path=customXml/itemProps2.xml><?xml version="1.0" encoding="utf-8"?>
<ds:datastoreItem xmlns:ds="http://schemas.openxmlformats.org/officeDocument/2006/customXml" ds:itemID="{0855E8CF-26DF-4595-BEB9-70D0EC1935AB}">
  <ds:schemaRefs>
    <ds:schemaRef ds:uri="http://schemas.microsoft.com/sharepoint/v3/contenttype/forms"/>
  </ds:schemaRefs>
</ds:datastoreItem>
</file>

<file path=customXml/itemProps3.xml><?xml version="1.0" encoding="utf-8"?>
<ds:datastoreItem xmlns:ds="http://schemas.openxmlformats.org/officeDocument/2006/customXml" ds:itemID="{C1B69481-68CA-4555-A5F4-24D7A94B0B08}">
  <ds:schemaRefs>
    <ds:schemaRef ds:uri="http://schemas.microsoft.com/sharepoint/events"/>
  </ds:schemaRefs>
</ds:datastoreItem>
</file>

<file path=customXml/itemProps4.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KTH</Template>
  <TotalTime>0</TotalTime>
  <Words>718</Words>
  <Application>Microsoft Office PowerPoint</Application>
  <PresentationFormat>Breitbild</PresentationFormat>
  <Paragraphs>54</Paragraphs>
  <Slides>5</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5</vt:i4>
      </vt:variant>
    </vt:vector>
  </HeadingPairs>
  <TitlesOfParts>
    <vt:vector size="10" baseType="lpstr">
      <vt:lpstr>Aptos</vt:lpstr>
      <vt:lpstr>Arial</vt:lpstr>
      <vt:lpstr>Figtree</vt:lpstr>
      <vt:lpstr>Calibri</vt:lpstr>
      <vt:lpstr>Office-tema</vt:lpstr>
      <vt:lpstr>Opposition template</vt:lpstr>
      <vt:lpstr>Product</vt:lpstr>
      <vt:lpstr>Opposition report template for evaluation</vt:lpstr>
      <vt:lpstr>Questions for discussion and suggestions</vt:lpstr>
      <vt:lpstr>PowerPoint-Präsentation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Opposition template</dc:title>
  <dc:creator>Fabio Marco Monetti</dc:creator>
  <cp:lastModifiedBy>Fabian Kagel</cp:lastModifiedBy>
  <cp:revision>7</cp:revision>
  <dcterms:created xsi:type="dcterms:W3CDTF">2025-03-17T08:49:30Z</dcterms:created>
  <dcterms:modified xsi:type="dcterms:W3CDTF">2025-05-18T07:07:48Z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