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3"/>
  </p:notesMasterIdLst>
  <p:handoutMasterIdLst>
    <p:handoutMasterId r:id="rId14"/>
  </p:handoutMasterIdLst>
  <p:sldIdLst>
    <p:sldId id="256" r:id="rId6"/>
    <p:sldId id="262" r:id="rId7"/>
    <p:sldId id="261" r:id="rId8"/>
    <p:sldId id="265" r:id="rId9"/>
    <p:sldId id="266" r:id="rId10"/>
    <p:sldId id="263" r:id="rId11"/>
    <p:sldId id="264" r:id="rId12"/>
  </p:sldIdLst>
  <p:sldSz cx="12192000" cy="6858000"/>
  <p:notesSz cx="6858000" cy="9144000"/>
  <p:embeddedFontLst>
    <p:embeddedFont>
      <p:font typeface="Figtree" panose="020B0604020202020204" charset="0"/>
      <p:regular r:id="rId15"/>
      <p:bold r:id="rId16"/>
      <p:italic r:id="rId17"/>
      <p:boldItalic r:id="rId18"/>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9" autoAdjust="0"/>
    <p:restoredTop sz="96327"/>
  </p:normalViewPr>
  <p:slideViewPr>
    <p:cSldViewPr snapToGrid="0">
      <p:cViewPr varScale="1">
        <p:scale>
          <a:sx n="82" d="100"/>
          <a:sy n="82" d="100"/>
        </p:scale>
        <p:origin x="53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font" Target="fonts/font1.fntdata"/><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handoutMaster" Target="handoutMasters/handoutMaster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2025-05-17</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noProof="0" dirty="0"/>
              <a:t>Opposition Report</a:t>
            </a:r>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r>
              <a:rPr lang="en-GB" noProof="0" dirty="0"/>
              <a:t>About group: F    	by: Jegan Joseph Philip Joseph Beschi</a:t>
            </a:r>
          </a:p>
        </p:txBody>
      </p:sp>
      <p:sp>
        <p:nvSpPr>
          <p:cNvPr id="2" name="Platshållare för datum 1">
            <a:extLst>
              <a:ext uri="{FF2B5EF4-FFF2-40B4-BE49-F238E27FC236}">
                <a16:creationId xmlns:a16="http://schemas.microsoft.com/office/drawing/2014/main" id="{1582CADA-2BC2-9902-1B68-926F67ACF6A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D23441B0-4B2E-31EE-9D0A-00D0B3EAF97B}"/>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p:txBody>
          <a:bodyPr/>
          <a:lstStyle/>
          <a:p>
            <a:r>
              <a:rPr lang="en-GB" dirty="0"/>
              <a:t>Product</a:t>
            </a:r>
          </a:p>
        </p:txBody>
      </p:sp>
      <p:sp>
        <p:nvSpPr>
          <p:cNvPr id="12" name="Platshållare för text 11">
            <a:extLst>
              <a:ext uri="{FF2B5EF4-FFF2-40B4-BE49-F238E27FC236}">
                <a16:creationId xmlns:a16="http://schemas.microsoft.com/office/drawing/2014/main" id="{A18546BD-6978-DED7-7D3D-BC807DA20223}"/>
              </a:ext>
            </a:extLst>
          </p:cNvPr>
          <p:cNvSpPr>
            <a:spLocks noGrp="1"/>
          </p:cNvSpPr>
          <p:nvPr>
            <p:ph type="body" idx="1"/>
          </p:nvPr>
        </p:nvSpPr>
        <p:spPr/>
        <p:txBody>
          <a:bodyPr/>
          <a:lstStyle/>
          <a:p>
            <a:r>
              <a:rPr lang="en-GB" dirty="0"/>
              <a:t>What product was it? </a:t>
            </a:r>
          </a:p>
          <a:p>
            <a:r>
              <a:rPr lang="en-GB" dirty="0"/>
              <a:t>The product was </a:t>
            </a:r>
            <a:r>
              <a:rPr lang="en-GB" b="1" dirty="0"/>
              <a:t>Hand Mixer</a:t>
            </a:r>
          </a:p>
        </p:txBody>
      </p:sp>
      <p:pic>
        <p:nvPicPr>
          <p:cNvPr id="7" name="Picture Placeholder 6" descr="A white mixer with a handle&#10;&#10;AI-generated content may be incorrect.">
            <a:extLst>
              <a:ext uri="{FF2B5EF4-FFF2-40B4-BE49-F238E27FC236}">
                <a16:creationId xmlns:a16="http://schemas.microsoft.com/office/drawing/2014/main" id="{90471B82-D413-6CEB-747A-48E35DEB0406}"/>
              </a:ext>
            </a:extLst>
          </p:cNvPr>
          <p:cNvPicPr>
            <a:picLocks noGrp="1" noChangeAspect="1"/>
          </p:cNvPicPr>
          <p:nvPr>
            <p:ph type="pic" sz="quarter" idx="13"/>
          </p:nvPr>
        </p:nvPicPr>
        <p:blipFill>
          <a:blip r:embed="rId2"/>
          <a:srcRect t="7088" b="7088"/>
          <a:stretch>
            <a:fillRect/>
          </a:stretch>
        </p:blipFill>
        <p:spPr/>
      </p:pic>
      <p:sp>
        <p:nvSpPr>
          <p:cNvPr id="2" name="Platshållare för datum 1">
            <a:extLst>
              <a:ext uri="{FF2B5EF4-FFF2-40B4-BE49-F238E27FC236}">
                <a16:creationId xmlns:a16="http://schemas.microsoft.com/office/drawing/2014/main" id="{CF3C0B7D-4100-41B5-014C-52B9DEA075F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810A6359-2E33-D741-1E0E-066596A0490A}"/>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Key Strengths </a:t>
            </a:r>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3</a:t>
            </a:fld>
            <a:endParaRPr lang="sv-SE"/>
          </a:p>
        </p:txBody>
      </p:sp>
      <p:sp>
        <p:nvSpPr>
          <p:cNvPr id="9" name="Content Placeholder 8">
            <a:extLst>
              <a:ext uri="{FF2B5EF4-FFF2-40B4-BE49-F238E27FC236}">
                <a16:creationId xmlns:a16="http://schemas.microsoft.com/office/drawing/2014/main" id="{F50C1C50-4767-AC76-0F9D-B4733EF2F7AA}"/>
              </a:ext>
            </a:extLst>
          </p:cNvPr>
          <p:cNvSpPr>
            <a:spLocks noGrp="1"/>
          </p:cNvSpPr>
          <p:nvPr>
            <p:ph sz="half" idx="2"/>
          </p:nvPr>
        </p:nvSpPr>
        <p:spPr/>
        <p:txBody>
          <a:bodyPr/>
          <a:lstStyle/>
          <a:p>
            <a:r>
              <a:rPr lang="en-US" dirty="0"/>
              <a:t>Group F project covers all the major topics and requirements of the project, and it is well structured. The product description, precedence and LSD, DFA analysis are done with correct procedure.</a:t>
            </a:r>
          </a:p>
          <a:p>
            <a:pPr marL="0" indent="0">
              <a:buNone/>
            </a:pPr>
            <a:endParaRPr lang="en-US" dirty="0"/>
          </a:p>
          <a:p>
            <a:r>
              <a:rPr lang="en-US" dirty="0"/>
              <a:t>All major assembly analysis mentioned during the lecture activities are used, tools like Boothroyd DFA, </a:t>
            </a:r>
            <a:r>
              <a:rPr lang="en-US" dirty="0" err="1"/>
              <a:t>Eskilander</a:t>
            </a:r>
            <a:r>
              <a:rPr lang="en-US" dirty="0"/>
              <a:t> for automation DFA and line balancing methods LCR, </a:t>
            </a:r>
            <a:r>
              <a:rPr lang="en-US" dirty="0" err="1"/>
              <a:t>Killbridge</a:t>
            </a:r>
            <a:r>
              <a:rPr lang="en-US" dirty="0"/>
              <a:t>, RPW etc. </a:t>
            </a:r>
          </a:p>
          <a:p>
            <a:endParaRPr lang="en-US" dirty="0"/>
          </a:p>
        </p:txBody>
      </p:sp>
      <p:sp>
        <p:nvSpPr>
          <p:cNvPr id="17" name="Content Placeholder 8">
            <a:extLst>
              <a:ext uri="{FF2B5EF4-FFF2-40B4-BE49-F238E27FC236}">
                <a16:creationId xmlns:a16="http://schemas.microsoft.com/office/drawing/2014/main" id="{79ED47CF-CC3E-509D-E4BE-5A34F51E8CE8}"/>
              </a:ext>
            </a:extLst>
          </p:cNvPr>
          <p:cNvSpPr txBox="1">
            <a:spLocks/>
          </p:cNvSpPr>
          <p:nvPr/>
        </p:nvSpPr>
        <p:spPr>
          <a:xfrm>
            <a:off x="6275388" y="2179164"/>
            <a:ext cx="5314950" cy="41486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design improvements are very specific not vague, by analyzing symmetry and geometric changes for better assembly process. </a:t>
            </a:r>
          </a:p>
          <a:p>
            <a:pPr marL="0" indent="0">
              <a:buNone/>
            </a:pPr>
            <a:endParaRPr lang="en-US" dirty="0"/>
          </a:p>
          <a:p>
            <a:r>
              <a:rPr lang="en-US" dirty="0"/>
              <a:t>The reasoning for choosing manual over automated assembly is well explained that justifies by production volume, cost and complexity. </a:t>
            </a:r>
          </a:p>
          <a:p>
            <a:pPr marL="0" indent="0">
              <a:buNone/>
            </a:pPr>
            <a:endParaRPr lang="en-US" dirty="0"/>
          </a:p>
        </p:txBody>
      </p:sp>
    </p:spTree>
    <p:extLst>
      <p:ext uri="{BB962C8B-B14F-4D97-AF65-F5344CB8AC3E}">
        <p14:creationId xmlns:p14="http://schemas.microsoft.com/office/powerpoint/2010/main" val="162539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19533-4F05-180A-1C82-C8A7D1A971EC}"/>
            </a:ext>
          </a:extLst>
        </p:cNvPr>
        <p:cNvGrpSpPr/>
        <p:nvPr/>
      </p:nvGrpSpPr>
      <p:grpSpPr>
        <a:xfrm>
          <a:off x="0" y="0"/>
          <a:ext cx="0" cy="0"/>
          <a:chOff x="0" y="0"/>
          <a:chExt cx="0" cy="0"/>
        </a:xfrm>
      </p:grpSpPr>
      <p:sp>
        <p:nvSpPr>
          <p:cNvPr id="4" name="Rubrik 3">
            <a:extLst>
              <a:ext uri="{FF2B5EF4-FFF2-40B4-BE49-F238E27FC236}">
                <a16:creationId xmlns:a16="http://schemas.microsoft.com/office/drawing/2014/main" id="{8A43D5DC-95B5-030D-28CA-051E41B16662}"/>
              </a:ext>
            </a:extLst>
          </p:cNvPr>
          <p:cNvSpPr>
            <a:spLocks noGrp="1"/>
          </p:cNvSpPr>
          <p:nvPr>
            <p:ph type="title"/>
          </p:nvPr>
        </p:nvSpPr>
        <p:spPr/>
        <p:txBody>
          <a:bodyPr/>
          <a:lstStyle/>
          <a:p>
            <a:r>
              <a:rPr lang="en-GB" dirty="0"/>
              <a:t>Areas for Improvement </a:t>
            </a:r>
          </a:p>
        </p:txBody>
      </p:sp>
      <p:sp>
        <p:nvSpPr>
          <p:cNvPr id="2" name="Platshållare för datum 1">
            <a:extLst>
              <a:ext uri="{FF2B5EF4-FFF2-40B4-BE49-F238E27FC236}">
                <a16:creationId xmlns:a16="http://schemas.microsoft.com/office/drawing/2014/main" id="{A58B414F-3BFA-9437-8014-BE0169F87439}"/>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242C27BF-265B-1737-D79C-C5D4B9A8CF9E}"/>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5E967573-1B06-893C-9429-F5CA6D60D73C}"/>
              </a:ext>
            </a:extLst>
          </p:cNvPr>
          <p:cNvSpPr>
            <a:spLocks noGrp="1"/>
          </p:cNvSpPr>
          <p:nvPr>
            <p:ph type="sldNum" sz="quarter" idx="12"/>
          </p:nvPr>
        </p:nvSpPr>
        <p:spPr/>
        <p:txBody>
          <a:bodyPr/>
          <a:lstStyle/>
          <a:p>
            <a:fld id="{B716C8F4-20CD-364A-8A8E-DE130115B178}" type="slidenum">
              <a:rPr lang="sv-SE" smtClean="0"/>
              <a:t>4</a:t>
            </a:fld>
            <a:endParaRPr lang="sv-SE"/>
          </a:p>
        </p:txBody>
      </p:sp>
      <p:sp>
        <p:nvSpPr>
          <p:cNvPr id="7" name="Content Placeholder 6">
            <a:extLst>
              <a:ext uri="{FF2B5EF4-FFF2-40B4-BE49-F238E27FC236}">
                <a16:creationId xmlns:a16="http://schemas.microsoft.com/office/drawing/2014/main" id="{3CC49217-1FEE-E229-F10C-C5A465A2D62D}"/>
              </a:ext>
            </a:extLst>
          </p:cNvPr>
          <p:cNvSpPr>
            <a:spLocks noGrp="1"/>
          </p:cNvSpPr>
          <p:nvPr>
            <p:ph sz="half" idx="2"/>
          </p:nvPr>
        </p:nvSpPr>
        <p:spPr/>
        <p:txBody>
          <a:bodyPr/>
          <a:lstStyle/>
          <a:p>
            <a:r>
              <a:rPr lang="en-US" dirty="0"/>
              <a:t>The </a:t>
            </a:r>
            <a:r>
              <a:rPr lang="en-US" dirty="0" err="1"/>
              <a:t>Liason</a:t>
            </a:r>
            <a:r>
              <a:rPr lang="en-US" dirty="0"/>
              <a:t> diagram does not convey the its primary requirement. It doesn’t show how the parts are connected for e.g. is it by screw fit or latch in.</a:t>
            </a:r>
          </a:p>
          <a:p>
            <a:r>
              <a:rPr lang="en-US" dirty="0"/>
              <a:t>The team has mentioned automation assembly only briefly, more discussion on what changes would make automation feasible is not discussed. </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2181959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F1D6E-BB41-1820-7B8F-8DDECD1BFB21}"/>
            </a:ext>
          </a:extLst>
        </p:cNvPr>
        <p:cNvGrpSpPr/>
        <p:nvPr/>
      </p:nvGrpSpPr>
      <p:grpSpPr>
        <a:xfrm>
          <a:off x="0" y="0"/>
          <a:ext cx="0" cy="0"/>
          <a:chOff x="0" y="0"/>
          <a:chExt cx="0" cy="0"/>
        </a:xfrm>
      </p:grpSpPr>
      <p:sp>
        <p:nvSpPr>
          <p:cNvPr id="4" name="Rubrik 3">
            <a:extLst>
              <a:ext uri="{FF2B5EF4-FFF2-40B4-BE49-F238E27FC236}">
                <a16:creationId xmlns:a16="http://schemas.microsoft.com/office/drawing/2014/main" id="{EB57D852-6A1F-01FF-5E53-03DD3D10D51F}"/>
              </a:ext>
            </a:extLst>
          </p:cNvPr>
          <p:cNvSpPr>
            <a:spLocks noGrp="1"/>
          </p:cNvSpPr>
          <p:nvPr>
            <p:ph type="title"/>
          </p:nvPr>
        </p:nvSpPr>
        <p:spPr/>
        <p:txBody>
          <a:bodyPr/>
          <a:lstStyle/>
          <a:p>
            <a:r>
              <a:rPr lang="en-GB" dirty="0"/>
              <a:t>Assessment of implementation and results</a:t>
            </a:r>
          </a:p>
        </p:txBody>
      </p:sp>
      <p:sp>
        <p:nvSpPr>
          <p:cNvPr id="2" name="Platshållare för datum 1">
            <a:extLst>
              <a:ext uri="{FF2B5EF4-FFF2-40B4-BE49-F238E27FC236}">
                <a16:creationId xmlns:a16="http://schemas.microsoft.com/office/drawing/2014/main" id="{1EF23894-0F01-1889-94FB-C58BF0F371E4}"/>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0D255179-ADCF-B956-29AD-9073267C01C1}"/>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E6B8809A-C8FB-5AF6-D4ED-375B88D487A8}"/>
              </a:ext>
            </a:extLst>
          </p:cNvPr>
          <p:cNvSpPr>
            <a:spLocks noGrp="1"/>
          </p:cNvSpPr>
          <p:nvPr>
            <p:ph type="sldNum" sz="quarter" idx="12"/>
          </p:nvPr>
        </p:nvSpPr>
        <p:spPr/>
        <p:txBody>
          <a:bodyPr/>
          <a:lstStyle/>
          <a:p>
            <a:fld id="{B716C8F4-20CD-364A-8A8E-DE130115B178}" type="slidenum">
              <a:rPr lang="sv-SE" smtClean="0"/>
              <a:t>5</a:t>
            </a:fld>
            <a:endParaRPr lang="sv-SE"/>
          </a:p>
        </p:txBody>
      </p:sp>
      <p:sp>
        <p:nvSpPr>
          <p:cNvPr id="7" name="Content Placeholder 6">
            <a:extLst>
              <a:ext uri="{FF2B5EF4-FFF2-40B4-BE49-F238E27FC236}">
                <a16:creationId xmlns:a16="http://schemas.microsoft.com/office/drawing/2014/main" id="{6342E280-CAEE-954D-E081-779FD144C707}"/>
              </a:ext>
            </a:extLst>
          </p:cNvPr>
          <p:cNvSpPr>
            <a:spLocks noGrp="1"/>
          </p:cNvSpPr>
          <p:nvPr>
            <p:ph sz="half" idx="2"/>
          </p:nvPr>
        </p:nvSpPr>
        <p:spPr>
          <a:xfrm>
            <a:off x="600075" y="2179165"/>
            <a:ext cx="5069205" cy="1249835"/>
          </a:xfrm>
        </p:spPr>
        <p:txBody>
          <a:bodyPr/>
          <a:lstStyle/>
          <a:p>
            <a:r>
              <a:rPr lang="en-US" dirty="0"/>
              <a:t>The project almost covers all the requirements of the project like BOM, part functions, DFA and line balancing methods. </a:t>
            </a:r>
          </a:p>
        </p:txBody>
      </p:sp>
      <p:sp>
        <p:nvSpPr>
          <p:cNvPr id="13" name="Rubrik 3">
            <a:extLst>
              <a:ext uri="{FF2B5EF4-FFF2-40B4-BE49-F238E27FC236}">
                <a16:creationId xmlns:a16="http://schemas.microsoft.com/office/drawing/2014/main" id="{D551B5EC-3E25-16D1-D468-612B84C9F922}"/>
              </a:ext>
            </a:extLst>
          </p:cNvPr>
          <p:cNvSpPr txBox="1">
            <a:spLocks/>
          </p:cNvSpPr>
          <p:nvPr/>
        </p:nvSpPr>
        <p:spPr>
          <a:xfrm>
            <a:off x="600075" y="3497310"/>
            <a:ext cx="10990263" cy="568412"/>
          </a:xfrm>
          <a:prstGeom prst="rect">
            <a:avLst/>
          </a:prstGeom>
        </p:spPr>
        <p:txBody>
          <a:bodyPr vert="horz" lIns="91440" tIns="108000" rIns="91440" bIns="45720" rtlCol="0" anchor="t">
            <a:noAutofit/>
          </a:bodyPr>
          <a:lst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a:lstStyle>
          <a:p>
            <a:r>
              <a:rPr lang="en-GB" dirty="0"/>
              <a:t>Report </a:t>
            </a:r>
          </a:p>
        </p:txBody>
      </p:sp>
      <p:sp>
        <p:nvSpPr>
          <p:cNvPr id="16" name="Content Placeholder 6">
            <a:extLst>
              <a:ext uri="{FF2B5EF4-FFF2-40B4-BE49-F238E27FC236}">
                <a16:creationId xmlns:a16="http://schemas.microsoft.com/office/drawing/2014/main" id="{6E7304D6-DAE9-2A0C-2BF1-DB16C4CC2F2F}"/>
              </a:ext>
            </a:extLst>
          </p:cNvPr>
          <p:cNvSpPr txBox="1">
            <a:spLocks/>
          </p:cNvSpPr>
          <p:nvPr/>
        </p:nvSpPr>
        <p:spPr>
          <a:xfrm>
            <a:off x="600075" y="4506644"/>
            <a:ext cx="5069205" cy="12498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Report is well structured and neatly presented. The clarity of tables and images help us to understand the project. </a:t>
            </a:r>
          </a:p>
        </p:txBody>
      </p:sp>
    </p:spTree>
    <p:extLst>
      <p:ext uri="{BB962C8B-B14F-4D97-AF65-F5344CB8AC3E}">
        <p14:creationId xmlns:p14="http://schemas.microsoft.com/office/powerpoint/2010/main" val="3618875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179166"/>
            <a:ext cx="5135707" cy="965509"/>
          </a:xfrm>
        </p:spPr>
        <p:txBody>
          <a:bodyPr/>
          <a:lstStyle/>
          <a:p>
            <a:pPr marL="457200" indent="-457200">
              <a:buFont typeface="+mj-lt"/>
              <a:buAutoNum type="arabicPeriod"/>
            </a:pPr>
            <a:r>
              <a:rPr lang="en-GB" sz="1400" dirty="0"/>
              <a:t>What changes in product design can make is feasible for automation assembly? </a:t>
            </a:r>
          </a:p>
          <a:p>
            <a:pPr marL="457200" indent="-457200">
              <a:buFont typeface="+mj-lt"/>
              <a:buAutoNum type="arabicPeriod"/>
            </a:pPr>
            <a:r>
              <a:rPr lang="en-GB" sz="1400" dirty="0"/>
              <a:t>What is the most problematic feature in the product that stops you from using  automated assembly?</a:t>
            </a:r>
          </a:p>
          <a:p>
            <a:pPr marL="457200" indent="-457200">
              <a:buFont typeface="+mj-lt"/>
              <a:buAutoNum type="arabicPeriod"/>
            </a:pPr>
            <a:endParaRPr lang="en-GB" sz="1400" dirty="0"/>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Provide constructive recommendations</a:t>
            </a:r>
          </a:p>
        </p:txBody>
      </p:sp>
      <p:sp>
        <p:nvSpPr>
          <p:cNvPr id="20" name="Platshållare för innehåll 19">
            <a:extLst>
              <a:ext uri="{FF2B5EF4-FFF2-40B4-BE49-F238E27FC236}">
                <a16:creationId xmlns:a16="http://schemas.microsoft.com/office/drawing/2014/main" id="{4F3E8E88-4C05-A9ED-A3A9-45390399CCD5}"/>
              </a:ext>
            </a:extLst>
          </p:cNvPr>
          <p:cNvSpPr>
            <a:spLocks noGrp="1"/>
          </p:cNvSpPr>
          <p:nvPr>
            <p:ph sz="quarter" idx="4"/>
          </p:nvPr>
        </p:nvSpPr>
        <p:spPr>
          <a:xfrm>
            <a:off x="6275388" y="2179164"/>
            <a:ext cx="5135707" cy="965509"/>
          </a:xfrm>
        </p:spPr>
        <p:txBody>
          <a:bodyPr/>
          <a:lstStyle/>
          <a:p>
            <a:r>
              <a:rPr lang="en-GB" sz="1400" dirty="0"/>
              <a:t>Improve the </a:t>
            </a:r>
            <a:r>
              <a:rPr lang="en-GB" sz="1400" dirty="0" err="1"/>
              <a:t>Liason</a:t>
            </a:r>
            <a:r>
              <a:rPr lang="en-GB" sz="1400" dirty="0"/>
              <a:t> diagram. </a:t>
            </a:r>
          </a:p>
          <a:p>
            <a:r>
              <a:rPr lang="en-GB" sz="1400" dirty="0"/>
              <a:t>Discuss more about justification of assembly sequence. </a:t>
            </a:r>
          </a:p>
        </p:txBody>
      </p:sp>
      <p:sp>
        <p:nvSpPr>
          <p:cNvPr id="3" name="textruta 2">
            <a:extLst>
              <a:ext uri="{FF2B5EF4-FFF2-40B4-BE49-F238E27FC236}">
                <a16:creationId xmlns:a16="http://schemas.microsoft.com/office/drawing/2014/main" id="{8456C745-A707-6512-171F-9FBD1AAB526C}"/>
              </a:ext>
            </a:extLst>
          </p:cNvPr>
          <p:cNvSpPr txBox="1"/>
          <p:nvPr/>
        </p:nvSpPr>
        <p:spPr>
          <a:xfrm>
            <a:off x="780257" y="4251069"/>
            <a:ext cx="10990262" cy="1292662"/>
          </a:xfrm>
          <a:prstGeom prst="rect">
            <a:avLst/>
          </a:prstGeom>
          <a:noFill/>
        </p:spPr>
        <p:txBody>
          <a:bodyPr wrap="square" rtlCol="0">
            <a:spAutoFit/>
          </a:bodyPr>
          <a:lstStyle/>
          <a:p>
            <a:r>
              <a:rPr lang="en-GB" dirty="0"/>
              <a:t>Overall, the project is well structured and well executed by following the project requirements. The improvements can be done in some places to reach a better standard. More scenarios and justification of key assumptions can be implemented.  Good work group F</a:t>
            </a:r>
            <a:endParaRPr lang="en-GB" i="1" dirty="0"/>
          </a:p>
          <a:p>
            <a:endParaRPr lang="en-GB" sz="1200" i="1" dirty="0">
              <a:solidFill>
                <a:schemeClr val="accent1"/>
              </a:solidFill>
            </a:endParaRPr>
          </a:p>
          <a:p>
            <a:endParaRPr lang="en-GB" sz="1200" i="1" dirty="0">
              <a:solidFill>
                <a:schemeClr val="accent1"/>
              </a:solidFill>
            </a:endParaRPr>
          </a:p>
        </p:txBody>
      </p:sp>
      <p:sp>
        <p:nvSpPr>
          <p:cNvPr id="2" name="Platshållare för datum 1">
            <a:extLst>
              <a:ext uri="{FF2B5EF4-FFF2-40B4-BE49-F238E27FC236}">
                <a16:creationId xmlns:a16="http://schemas.microsoft.com/office/drawing/2014/main" id="{7558EF84-995A-A92F-6F00-1FF18DFD034F}"/>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667A9359-8A61-67FF-675B-DC2FE774210B}"/>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6</a:t>
            </a:fld>
            <a:endParaRPr lang="sv-SE"/>
          </a:p>
        </p:txBody>
      </p:sp>
      <p:sp>
        <p:nvSpPr>
          <p:cNvPr id="7" name="Text Placeholder 6">
            <a:extLst>
              <a:ext uri="{FF2B5EF4-FFF2-40B4-BE49-F238E27FC236}">
                <a16:creationId xmlns:a16="http://schemas.microsoft.com/office/drawing/2014/main" id="{EFC7A8C7-036E-110D-F353-546795120D4B}"/>
              </a:ext>
            </a:extLst>
          </p:cNvPr>
          <p:cNvSpPr>
            <a:spLocks noGrp="1"/>
          </p:cNvSpPr>
          <p:nvPr>
            <p:ph type="body" idx="1"/>
          </p:nvPr>
        </p:nvSpPr>
        <p:spPr/>
        <p:txBody>
          <a:bodyPr/>
          <a:lstStyle/>
          <a:p>
            <a:r>
              <a:rPr lang="en-US" dirty="0"/>
              <a:t>Questions?</a:t>
            </a:r>
          </a:p>
        </p:txBody>
      </p:sp>
      <p:sp>
        <p:nvSpPr>
          <p:cNvPr id="8" name="Rubrik 15">
            <a:extLst>
              <a:ext uri="{FF2B5EF4-FFF2-40B4-BE49-F238E27FC236}">
                <a16:creationId xmlns:a16="http://schemas.microsoft.com/office/drawing/2014/main" id="{9C5A0EAC-7007-473B-EB41-E6FDAE975767}"/>
              </a:ext>
            </a:extLst>
          </p:cNvPr>
          <p:cNvSpPr txBox="1">
            <a:spLocks/>
          </p:cNvSpPr>
          <p:nvPr/>
        </p:nvSpPr>
        <p:spPr>
          <a:xfrm>
            <a:off x="600075" y="3482138"/>
            <a:ext cx="10990263" cy="568412"/>
          </a:xfrm>
          <a:prstGeom prst="rect">
            <a:avLst/>
          </a:prstGeom>
        </p:spPr>
        <p:txBody>
          <a:bodyPr vert="horz" lIns="91440" tIns="108000" rIns="91440" bIns="45720" rtlCol="0" anchor="t">
            <a:noAutofit/>
          </a:bodyPr>
          <a:lst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a:lstStyle>
          <a:p>
            <a:r>
              <a:rPr lang="en-GB" dirty="0"/>
              <a:t>Final verdict</a:t>
            </a:r>
          </a:p>
        </p:txBody>
      </p:sp>
    </p:spTree>
    <p:extLst>
      <p:ext uri="{BB962C8B-B14F-4D97-AF65-F5344CB8AC3E}">
        <p14:creationId xmlns:p14="http://schemas.microsoft.com/office/powerpoint/2010/main" val="2162788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0392E96-4F12-CE6A-2445-DFAFE6BF0269}"/>
              </a:ext>
            </a:extLst>
          </p:cNvPr>
          <p:cNvSpPr>
            <a:spLocks noGrp="1"/>
          </p:cNvSpPr>
          <p:nvPr>
            <p:ph type="dt" sz="half" idx="10"/>
          </p:nvPr>
        </p:nvSpPr>
        <p:spPr/>
        <p:txBody>
          <a:bodyPr/>
          <a:lstStyle/>
          <a:p>
            <a:r>
              <a:rPr lang="sv-SE"/>
              <a:t>2025-04-08</a:t>
            </a:r>
            <a:endParaRPr lang="sv-SE" dirty="0"/>
          </a:p>
        </p:txBody>
      </p:sp>
      <p:sp>
        <p:nvSpPr>
          <p:cNvPr id="3" name="Platshållare för sidfot 2">
            <a:extLst>
              <a:ext uri="{FF2B5EF4-FFF2-40B4-BE49-F238E27FC236}">
                <a16:creationId xmlns:a16="http://schemas.microsoft.com/office/drawing/2014/main" id="{1B24EC37-1C41-3D4A-7519-BE35E91C2328}"/>
              </a:ext>
            </a:extLst>
          </p:cNvPr>
          <p:cNvSpPr>
            <a:spLocks noGrp="1"/>
          </p:cNvSpPr>
          <p:nvPr>
            <p:ph type="ftr" sz="quarter" idx="11"/>
          </p:nvPr>
        </p:nvSpPr>
        <p:spPr/>
        <p:txBody>
          <a:bodyPr/>
          <a:lstStyle/>
          <a:p>
            <a:r>
              <a:rPr lang="sv-SE"/>
              <a:t>Fabio Marco Monetti</a:t>
            </a:r>
            <a:endParaRPr lang="sv-SE" dirty="0"/>
          </a:p>
        </p:txBody>
      </p:sp>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7</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Props1.xml><?xml version="1.0" encoding="utf-8"?>
<ds:datastoreItem xmlns:ds="http://schemas.openxmlformats.org/officeDocument/2006/customXml" ds:itemID="{0855E8CF-26DF-4595-BEB9-70D0EC1935AB}">
  <ds:schemaRefs>
    <ds:schemaRef ds:uri="http://schemas.microsoft.com/sharepoint/v3/contenttype/forms"/>
  </ds:schemaRefs>
</ds:datastoreItem>
</file>

<file path=customXml/itemProps2.xml><?xml version="1.0" encoding="utf-8"?>
<ds:datastoreItem xmlns:ds="http://schemas.openxmlformats.org/officeDocument/2006/customXml" ds:itemID="{C1B69481-68CA-4555-A5F4-24D7A94B0B08}">
  <ds:schemaRefs>
    <ds:schemaRef ds:uri="http://schemas.microsoft.com/sharepoint/events"/>
  </ds:schemaRefs>
</ds:datastoreItem>
</file>

<file path=customXml/itemProps3.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C3910EE-3003-43A5-84D6-7F3C9E61144E}">
  <ds:schemaRefs>
    <ds:schemaRef ds:uri="http://schemas.microsoft.com/office/2006/metadata/properties"/>
    <ds:schemaRef ds:uri="http://schemas.microsoft.com/office/infopath/2007/PartnerControls"/>
    <ds:schemaRef ds:uri="4115e1da-3f65-45a4-b4c2-0bec33cf021f"/>
  </ds:schemaRefs>
</ds:datastoreItem>
</file>

<file path=docProps/app.xml><?xml version="1.0" encoding="utf-8"?>
<Properties xmlns="http://schemas.openxmlformats.org/officeDocument/2006/extended-properties" xmlns:vt="http://schemas.openxmlformats.org/officeDocument/2006/docPropsVTypes">
  <Template>KTH</Template>
  <TotalTime>210</TotalTime>
  <Words>379</Words>
  <Application>Microsoft Office PowerPoint</Application>
  <PresentationFormat>Widescreen</PresentationFormat>
  <Paragraphs>50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Figtree</vt:lpstr>
      <vt:lpstr>Calibri</vt:lpstr>
      <vt:lpstr>Aptos</vt:lpstr>
      <vt:lpstr>Office-tema</vt:lpstr>
      <vt:lpstr>Opposition Report</vt:lpstr>
      <vt:lpstr>Product</vt:lpstr>
      <vt:lpstr>Key Strengths </vt:lpstr>
      <vt:lpstr>Areas for Improvement </vt:lpstr>
      <vt:lpstr>Assessment of implementation and results</vt:lpstr>
      <vt:lpstr>Questions for discussion and suggestions</vt:lpstr>
      <vt:lpstr>PowerPoint 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Fabio Marco Monetti</dc:creator>
  <cp:lastModifiedBy>Jegan Joseph Philip Joseph Beschi</cp:lastModifiedBy>
  <cp:revision>8</cp:revision>
  <dcterms:created xsi:type="dcterms:W3CDTF">2025-03-17T08:49:30Z</dcterms:created>
  <dcterms:modified xsi:type="dcterms:W3CDTF">2025-05-17T10:22:18Z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