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7" r:id="rId3"/>
    <p:sldId id="269" r:id="rId4"/>
    <p:sldId id="259" r:id="rId5"/>
    <p:sldId id="265" r:id="rId6"/>
    <p:sldId id="260" r:id="rId7"/>
    <p:sldId id="261" r:id="rId8"/>
    <p:sldId id="263" r:id="rId9"/>
    <p:sldId id="266" r:id="rId10"/>
    <p:sldId id="258" r:id="rId11"/>
    <p:sldId id="262" r:id="rId12"/>
    <p:sldId id="267" r:id="rId13"/>
    <p:sldId id="268" r:id="rId14"/>
    <p:sldId id="270" r:id="rId15"/>
    <p:sldId id="271" r:id="rId16"/>
    <p:sldId id="272" r:id="rId17"/>
    <p:sldId id="257" r:id="rId18"/>
    <p:sldId id="273" r:id="rId19"/>
    <p:sldId id="274" r:id="rId20"/>
    <p:sldId id="275" r:id="rId21"/>
    <p:sldId id="276" r:id="rId22"/>
    <p:sldId id="307" r:id="rId23"/>
    <p:sldId id="308" r:id="rId24"/>
    <p:sldId id="309" r:id="rId25"/>
    <p:sldId id="277" r:id="rId26"/>
    <p:sldId id="278" r:id="rId27"/>
    <p:sldId id="279" r:id="rId28"/>
    <p:sldId id="280" r:id="rId29"/>
    <p:sldId id="298" r:id="rId30"/>
    <p:sldId id="264" r:id="rId31"/>
    <p:sldId id="299" r:id="rId32"/>
    <p:sldId id="300" r:id="rId33"/>
    <p:sldId id="301" r:id="rId34"/>
    <p:sldId id="302" r:id="rId35"/>
    <p:sldId id="303" r:id="rId36"/>
    <p:sldId id="281" r:id="rId37"/>
    <p:sldId id="282" r:id="rId38"/>
    <p:sldId id="283" r:id="rId39"/>
    <p:sldId id="284" r:id="rId40"/>
    <p:sldId id="285" r:id="rId41"/>
    <p:sldId id="286" r:id="rId42"/>
    <p:sldId id="306" r:id="rId43"/>
    <p:sldId id="287" r:id="rId44"/>
    <p:sldId id="288" r:id="rId45"/>
    <p:sldId id="289" r:id="rId46"/>
    <p:sldId id="290" r:id="rId47"/>
    <p:sldId id="291" r:id="rId48"/>
    <p:sldId id="292" r:id="rId49"/>
    <p:sldId id="293" r:id="rId50"/>
    <p:sldId id="294" r:id="rId51"/>
    <p:sldId id="295" r:id="rId52"/>
    <p:sldId id="296" r:id="rId53"/>
    <p:sldId id="304" r:id="rId54"/>
    <p:sldId id="305" r:id="rId55"/>
  </p:sldIdLst>
  <p:sldSz cx="12192000" cy="6858000"/>
  <p:notesSz cx="6858000" cy="9144000"/>
  <p:defaultTextStyle>
    <a:defPPr>
      <a:defRPr lang="en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51" d="100"/>
          <a:sy n="151" d="100"/>
        </p:scale>
        <p:origin x="100" y="2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A9C99F-C9C1-4520-96DF-3B4BD098EE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3153A7-A6E0-4C89-8FA9-95180505C5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B9F122-47A7-407C-90EC-1FAC4B013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D944-85F5-47F5-AE36-20F4C8790FEF}" type="datetimeFigureOut">
              <a:rPr lang="en-SI" smtClean="0"/>
              <a:t>17/03/2023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6FF33D-AD6D-447C-977E-0BA1C0610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3B30AE-8068-47C4-AA87-0B549C65C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C4ACE-8AEA-4CC9-A896-27ED3DEDE4D6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752083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D67902-342E-45E4-9546-199A8062F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12A6C3-B2ED-4730-A243-5B3F9ED337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997C47-AAAF-4165-AA0C-037624078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D944-85F5-47F5-AE36-20F4C8790FEF}" type="datetimeFigureOut">
              <a:rPr lang="en-SI" smtClean="0"/>
              <a:t>17/03/2023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AE4A85-6438-4860-9952-3F5A05966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EC360B-18DB-4BEE-9816-D2BCC0BB9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C4ACE-8AEA-4CC9-A896-27ED3DEDE4D6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2754449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2B75D-7150-4A0B-A878-A04F7E0BF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A34A6-4F88-446F-A643-2E5C05EC0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123221-95F4-46A8-9B6E-C267CBE4E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D944-85F5-47F5-AE36-20F4C8790FEF}" type="datetimeFigureOut">
              <a:rPr lang="en-SI" smtClean="0"/>
              <a:t>17/03/2023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00014-7478-4532-8184-D69536917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B7B304-BACA-47C7-AE5A-C85B2B4D0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C4ACE-8AEA-4CC9-A896-27ED3DEDE4D6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069308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41A4E-2875-4A7C-A927-140C153F3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ADA5AD-9685-47F2-8A23-D7DCA5DA99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768FE0-9F81-44F2-9A99-57BD2A6045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302687-9D02-4D2A-9CF5-CCB6E996E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D944-85F5-47F5-AE36-20F4C8790FEF}" type="datetimeFigureOut">
              <a:rPr lang="en-SI" smtClean="0"/>
              <a:t>17/03/2023</a:t>
            </a:fld>
            <a:endParaRPr lang="en-S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7AABBC-FB73-4F29-980D-1F225B841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0FD117-8849-4317-AF39-CC1FAA9A1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C4ACE-8AEA-4CC9-A896-27ED3DEDE4D6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559257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CD930-78D3-43BA-98BB-65A7A0A9D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7B4079-2C4C-44F2-92E2-7F701A03D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2BEB18-9F58-4D93-BD34-5D55C6BB7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9C5907-9808-4692-96DC-A9DF1270C1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01F6091-44D5-4A6A-9716-FAE1E9ABE6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3B6B43-B5C9-43E6-8F4E-0F5D15AD5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D944-85F5-47F5-AE36-20F4C8790FEF}" type="datetimeFigureOut">
              <a:rPr lang="en-SI" smtClean="0"/>
              <a:t>17/03/2023</a:t>
            </a:fld>
            <a:endParaRPr lang="en-SI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15732B-CDF5-45A4-B41B-9DD14316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A959BD-78DB-4FDB-AADF-FAD1F6BA1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C4ACE-8AEA-4CC9-A896-27ED3DEDE4D6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803004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AF17D7-25E7-4C3C-A385-432CE9C33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000258-B4FC-4A5C-BF31-0AE4394A6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D944-85F5-47F5-AE36-20F4C8790FEF}" type="datetimeFigureOut">
              <a:rPr lang="en-SI" smtClean="0"/>
              <a:t>17/03/2023</a:t>
            </a:fld>
            <a:endParaRPr lang="en-S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3113C5-FF8D-4759-B53A-EDBCCEA32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C535FC-83B1-4FAA-A82F-D30395428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C4ACE-8AEA-4CC9-A896-27ED3DEDE4D6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195310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1C8731-3FBC-48A3-AEB4-A73AFF766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D944-85F5-47F5-AE36-20F4C8790FEF}" type="datetimeFigureOut">
              <a:rPr lang="en-SI" smtClean="0"/>
              <a:t>17/03/2023</a:t>
            </a:fld>
            <a:endParaRPr lang="en-SI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633204-9F6C-4DE8-B113-2B0F10158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150578-B118-44DC-86E8-833212F12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C4ACE-8AEA-4CC9-A896-27ED3DEDE4D6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834322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1C8A8-7258-43C1-96DD-09ACC65F2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D68BD-B8C6-4303-AA90-874DA0AF19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A1C5D4-C101-4A59-81C7-C8A0AE7463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61788F-D25A-4E8C-8968-409C5939E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D944-85F5-47F5-AE36-20F4C8790FEF}" type="datetimeFigureOut">
              <a:rPr lang="en-SI" smtClean="0"/>
              <a:t>17/03/2023</a:t>
            </a:fld>
            <a:endParaRPr lang="en-S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13FE7C-47FC-455A-9B2E-AF5B28D4C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CDAEDE-C439-4B54-A852-A49497FCC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C4ACE-8AEA-4CC9-A896-27ED3DEDE4D6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273708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D1168-B960-49D4-97D7-D4D7BA988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A0787-09C1-4B78-8943-61B264E55E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I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04ABCE-30EE-4571-8DBC-E9ED783C78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5D73FC-68C4-4FC0-9F70-C2CE52BD5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D944-85F5-47F5-AE36-20F4C8790FEF}" type="datetimeFigureOut">
              <a:rPr lang="en-SI" smtClean="0"/>
              <a:t>17/03/2023</a:t>
            </a:fld>
            <a:endParaRPr lang="en-S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255726-853D-4B42-B9B1-978F40008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10DFEB-614D-4CE4-A844-06051CE03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C4ACE-8AEA-4CC9-A896-27ED3DEDE4D6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948724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D2F4B-2E24-4F23-9E76-46D3EC0B7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89C0DD-E153-4F19-8BA8-1808517F2A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0CB462-97B6-4E20-8871-649B5D208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D944-85F5-47F5-AE36-20F4C8790FEF}" type="datetimeFigureOut">
              <a:rPr lang="en-SI" smtClean="0"/>
              <a:t>17/03/2023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622D8-F5E4-4059-95F1-E9F901F0E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13CBA-F168-4ADF-B8A2-A4554EB93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C4ACE-8AEA-4CC9-A896-27ED3DEDE4D6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874214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D3001F-F8EC-4754-8CDC-0D7CFDE92D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705B49-BF67-486F-95BE-F3CABBF0F9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BF8020-F511-415E-9DB5-F5381CD0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D944-85F5-47F5-AE36-20F4C8790FEF}" type="datetimeFigureOut">
              <a:rPr lang="en-SI" smtClean="0"/>
              <a:t>17/03/2023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00CB9B-FBE7-4D2E-B2D3-AB57737E3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817CF2-01A0-475C-BF5F-85D744C43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C4ACE-8AEA-4CC9-A896-27ED3DEDE4D6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036119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723EB09-E9E7-4B73-8882-B2E273208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C11140-E275-49F2-8D94-5C30D6AC1E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414F3-8713-4833-967E-B0AD4EA34C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D944-85F5-47F5-AE36-20F4C8790FEF}" type="datetimeFigureOut">
              <a:rPr lang="en-SI" smtClean="0"/>
              <a:t>17/03/2023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0C8277-6128-4BB3-A9EF-D7FE9F5D45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1542A3-B1F6-44F9-98C9-B155BA886B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C4ACE-8AEA-4CC9-A896-27ED3DEDE4D6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589504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F4B7F-2632-4DCF-86F9-963D40BC96B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Mehatronski</a:t>
            </a:r>
            <a:r>
              <a:rPr lang="en-US" dirty="0"/>
              <a:t> </a:t>
            </a:r>
            <a:r>
              <a:rPr lang="en-US" dirty="0" err="1"/>
              <a:t>aktuatorji</a:t>
            </a:r>
            <a:endParaRPr lang="en-S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2F2D5F-A31D-4160-91CF-6E6AC120C5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3. </a:t>
            </a:r>
            <a:r>
              <a:rPr lang="en-US" dirty="0" err="1"/>
              <a:t>predavanje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606354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E776A-4AAD-4DEC-B5BC-8E05CABC4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Električni</a:t>
            </a:r>
            <a:r>
              <a:rPr lang="en-US" dirty="0"/>
              <a:t> </a:t>
            </a:r>
            <a:r>
              <a:rPr lang="en-US" dirty="0" err="1"/>
              <a:t>stroji</a:t>
            </a:r>
            <a:endParaRPr lang="en-SI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F703C9F-3086-41BF-A2E0-717850BA7E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6627" y="3086767"/>
            <a:ext cx="8829675" cy="140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4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7CEA419-42E1-DB12-2321-278BB497A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26314"/>
            <a:ext cx="10515600" cy="1325563"/>
          </a:xfrm>
        </p:spPr>
        <p:txBody>
          <a:bodyPr/>
          <a:lstStyle/>
          <a:p>
            <a:r>
              <a:rPr lang="en-US" dirty="0" err="1"/>
              <a:t>Osnove</a:t>
            </a:r>
            <a:r>
              <a:rPr lang="en-US" dirty="0"/>
              <a:t> </a:t>
            </a:r>
            <a:r>
              <a:rPr lang="en-US" dirty="0" err="1"/>
              <a:t>elektrotehnike</a:t>
            </a:r>
            <a:endParaRPr lang="sl-SI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značba mesta vsebine 2">
                <a:extLst>
                  <a:ext uri="{FF2B5EF4-FFF2-40B4-BE49-F238E27FC236}">
                    <a16:creationId xmlns:a16="http://schemas.microsoft.com/office/drawing/2014/main" id="{C6994599-745F-1684-C0B9-4E1F58125EC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1" y="1278383"/>
                <a:ext cx="5425034" cy="5401591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grow m:val="on"/>
                          <m:subHide m:val="on"/>
                          <m:supHide m:val="on"/>
                          <m:ctrlPr>
                            <a:rPr lang="sl-SI" sz="6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m:rPr>
                              <m:sty m:val="p"/>
                            </m:rPr>
                            <a:rPr lang="sl-SI" sz="6200" i="0">
                              <a:latin typeface="Cambria Math" panose="02040503050406030204" pitchFamily="18" charset="0"/>
                            </a:rPr>
                            <m:t>D</m:t>
                          </m:r>
                          <m:r>
                            <a:rPr lang="sl-SI" sz="6200" i="0">
                              <a:latin typeface="Cambria Math" panose="02040503050406030204" pitchFamily="18" charset="0"/>
                            </a:rPr>
                            <m:t>⋅ⅆ</m:t>
                          </m:r>
                          <m:r>
                            <m:rPr>
                              <m:sty m:val="p"/>
                            </m:rPr>
                            <a:rPr lang="sl-SI" sz="6200" i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</m:nary>
                      <m:r>
                        <a:rPr lang="sl-SI" sz="62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grow m:val="on"/>
                          <m:subHide m:val="on"/>
                          <m:supHide m:val="on"/>
                          <m:ctrlPr>
                            <a:rPr lang="sl-SI" sz="62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sl-SI" sz="62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sl-SI" sz="6200" i="1">
                                  <a:latin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sl-SI" sz="6200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r>
                            <a:rPr lang="sl-SI" sz="6200" i="0">
                              <a:latin typeface="Cambria Math" panose="02040503050406030204" pitchFamily="18" charset="0"/>
                            </a:rPr>
                            <m:t>ⅆ</m:t>
                          </m:r>
                          <m:r>
                            <a:rPr lang="sl-SI" sz="6200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</m:nary>
                      <m:r>
                        <a:rPr lang="sl-SI" sz="62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sl-SI" sz="6200" i="1">
                          <a:latin typeface="Cambria Math" panose="02040503050406030204" pitchFamily="18" charset="0"/>
                        </a:rPr>
                        <m:t>𝑒</m:t>
                      </m:r>
                    </m:oMath>
                  </m:oMathPara>
                </a14:m>
                <a:endParaRPr lang="sl-SI" sz="6200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limLoc m:val="undOvr"/>
                          <m:subHide m:val="on"/>
                          <m:supHide m:val="on"/>
                          <m:ctrlPr>
                            <a:rPr lang="sl-SI" sz="6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m:rPr>
                              <m:sty m:val="p"/>
                            </m:rPr>
                            <a:rPr lang="sl-SI" sz="6200" b="0" i="0" smtClean="0">
                              <a:latin typeface="Cambria Math" panose="02040503050406030204" pitchFamily="18" charset="0"/>
                            </a:rPr>
                            <m:t>B</m:t>
                          </m:r>
                          <m:r>
                            <a:rPr lang="sl-SI" sz="6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sl-SI" sz="6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dS</m:t>
                          </m:r>
                          <m:r>
                            <a:rPr lang="sl-SI" sz="6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sl-SI" sz="6200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limLoc m:val="undOvr"/>
                          <m:subHide m:val="on"/>
                          <m:supHide m:val="on"/>
                          <m:ctrlPr>
                            <a:rPr lang="sl-SI" sz="6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m:rPr>
                              <m:sty m:val="p"/>
                            </m:rPr>
                            <a:rPr lang="sl-SI" sz="6200" b="0" i="0" smtClean="0">
                              <a:latin typeface="Cambria Math" panose="02040503050406030204" pitchFamily="18" charset="0"/>
                            </a:rPr>
                            <m:t>E</m:t>
                          </m:r>
                          <m:r>
                            <a:rPr lang="sl-SI" sz="6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sl-SI" sz="6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ds</m:t>
                          </m:r>
                          <m:r>
                            <a:rPr lang="sl-SI" sz="6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=−</m:t>
                          </m:r>
                          <m:nary>
                            <m:naryPr>
                              <m:limLoc m:val="undOvr"/>
                              <m:subHide m:val="on"/>
                              <m:supHide m:val="on"/>
                              <m:ctrlPr>
                                <a:rPr lang="sl-SI" sz="6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f>
                                <m:fPr>
                                  <m:ctrlPr>
                                    <a:rPr lang="sl-SI" sz="6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sl-SI" sz="6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sl-SI" sz="62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B</m:t>
                                  </m:r>
                                </m:num>
                                <m:den>
                                  <m:r>
                                    <a:rPr lang="sl-SI" sz="6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sl-SI" sz="6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</m:t>
                                  </m:r>
                                </m:den>
                              </m:f>
                              <m:r>
                                <m:rPr>
                                  <m:sty m:val="p"/>
                                </m:rPr>
                                <a:rPr lang="sl-SI" sz="62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dS</m:t>
                              </m:r>
                              <m:r>
                                <a:rPr lang="sl-SI" sz="6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=−</m:t>
                              </m:r>
                              <m:f>
                                <m:fPr>
                                  <m:ctrlPr>
                                    <a:rPr lang="sl-SI" sz="6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sty m:val="p"/>
                                    </m:rPr>
                                    <a:rPr lang="sl-SI" sz="62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d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l-GR" sz="6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Φ</m:t>
                                  </m:r>
                                </m:num>
                                <m:den>
                                  <m:r>
                                    <m:rPr>
                                      <m:sty m:val="p"/>
                                    </m:rPr>
                                    <a:rPr lang="sl-SI" sz="62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d</m:t>
                                  </m:r>
                                  <m:r>
                                    <a:rPr lang="sl-SI" sz="6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</m:t>
                                  </m:r>
                                </m:den>
                              </m:f>
                            </m:e>
                          </m:nary>
                        </m:e>
                      </m:nary>
                    </m:oMath>
                  </m:oMathPara>
                </a14:m>
                <a:endParaRPr lang="sl-SI" sz="6200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limLoc m:val="undOvr"/>
                          <m:subHide m:val="on"/>
                          <m:supHide m:val="on"/>
                          <m:ctrlPr>
                            <a:rPr lang="sl-SI" sz="6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m:rPr>
                              <m:sty m:val="p"/>
                            </m:rPr>
                            <a:rPr lang="sl-SI" sz="62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  <m:r>
                            <a:rPr lang="sl-SI" sz="6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sl-SI" sz="6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ds</m:t>
                          </m:r>
                          <m:r>
                            <a:rPr lang="sl-SI" sz="6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nary>
                            <m:naryPr>
                              <m:limLoc m:val="undOvr"/>
                              <m:subHide m:val="on"/>
                              <m:supHide m:val="on"/>
                              <m:ctrlPr>
                                <a:rPr lang="sl-SI" sz="6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d>
                                <m:dPr>
                                  <m:ctrlPr>
                                    <a:rPr lang="sl-SI" sz="6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sl-SI" sz="62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sl-SI" sz="62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𝑗</m:t>
                                      </m:r>
                                    </m:e>
                                    <m:sub>
                                      <m:r>
                                        <a:rPr lang="sl-SI" sz="62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𝑒</m:t>
                                      </m:r>
                                    </m:sub>
                                  </m:sSub>
                                  <m:r>
                                    <a:rPr lang="sl-SI" sz="62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</m:t>
                                  </m:r>
                                  <m:f>
                                    <m:fPr>
                                      <m:ctrlPr>
                                        <a:rPr lang="sl-SI" sz="62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sl-SI" sz="62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𝜕</m:t>
                                      </m:r>
                                      <m:r>
                                        <m:rPr>
                                          <m:sty m:val="p"/>
                                        </m:rPr>
                                        <a:rPr lang="sl-SI" sz="6200" i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D</m:t>
                                      </m:r>
                                    </m:num>
                                    <m:den>
                                      <m:r>
                                        <a:rPr lang="sl-SI" sz="62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𝜕</m:t>
                                      </m:r>
                                      <m:r>
                                        <a:rPr lang="sl-SI" sz="62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𝑡</m:t>
                                      </m:r>
                                    </m:den>
                                  </m:f>
                                </m:e>
                              </m:d>
                              <m:r>
                                <a:rPr lang="sl-SI" sz="6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r>
                                <a:rPr lang="sl-SI" sz="6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  <m:r>
                                <m:rPr>
                                  <m:sty m:val="p"/>
                                </m:rPr>
                                <a:rPr lang="sl-SI" sz="62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</m:t>
                              </m:r>
                              <m:r>
                                <a:rPr lang="sl-SI" sz="6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sl-SI" sz="6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𝐼</m:t>
                              </m:r>
                              <m:r>
                                <a:rPr lang="sl-SI" sz="6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sl-SI" sz="6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sl-SI" sz="6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𝑑</m:t>
                                  </m:r>
                                  <m:sSub>
                                    <m:sSubPr>
                                      <m:ctrlPr>
                                        <a:rPr lang="el-GR" sz="62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l-GR" sz="62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Φ</m:t>
                                      </m:r>
                                    </m:e>
                                    <m:sub>
                                      <m:r>
                                        <a:rPr lang="sl-SI" sz="62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𝑒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sl-SI" sz="6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𝑑𝑡</m:t>
                                  </m:r>
                                </m:den>
                              </m:f>
                            </m:e>
                          </m:nary>
                          <m:r>
                            <a:rPr lang="sl-SI" sz="6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e>
                      </m:nary>
                    </m:oMath>
                  </m:oMathPara>
                </a14:m>
                <a:endParaRPr lang="sl-SI" sz="6200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sl-SI" sz="6200" b="0" i="0" smtClean="0">
                        <a:latin typeface="Cambria Math" panose="02040503050406030204" pitchFamily="18" charset="0"/>
                      </a:rPr>
                      <m:t>D</m:t>
                    </m:r>
                    <m:r>
                      <a:rPr lang="sl-SI" sz="6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sl-SI" sz="6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  <m:sSub>
                      <m:sSubPr>
                        <m:ctrlPr>
                          <a:rPr lang="sl-SI" sz="6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sz="6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sl-SI" sz="6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m:rPr>
                        <m:sty m:val="p"/>
                      </m:rPr>
                      <a:rPr lang="sl-SI" sz="6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E</m:t>
                    </m:r>
                  </m:oMath>
                </a14:m>
                <a:r>
                  <a:rPr lang="en-US" sz="6200" dirty="0"/>
                  <a:t>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62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62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US" sz="6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6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=8.85 </m:t>
                    </m:r>
                    <m:sSup>
                      <m:sSupPr>
                        <m:ctrlPr>
                          <a:rPr lang="en-US" sz="6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6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6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−12</m:t>
                        </m:r>
                      </m:sup>
                    </m:sSup>
                    <m:f>
                      <m:fPr>
                        <m:ctrlPr>
                          <a:rPr lang="en-US" sz="6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6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6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  <m:sup>
                            <m:r>
                              <a:rPr lang="en-US" sz="6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6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  <m:sSup>
                          <m:sSupPr>
                            <m:ctrlPr>
                              <a:rPr lang="en-US" sz="6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6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sz="6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sl-SI" sz="62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sl-SI" sz="6200" b="0" i="0" smtClean="0">
                        <a:latin typeface="Cambria Math" panose="02040503050406030204" pitchFamily="18" charset="0"/>
                      </a:rPr>
                      <m:t>B</m:t>
                    </m:r>
                    <m:r>
                      <a:rPr lang="sl-SI" sz="6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sl-SI" sz="6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sSub>
                      <m:sSubPr>
                        <m:ctrlPr>
                          <a:rPr lang="sl-SI" sz="6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sz="6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sl-SI" sz="6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m:rPr>
                        <m:sty m:val="p"/>
                      </m:rPr>
                      <a:rPr lang="sl-SI" sz="6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US" sz="6200" dirty="0"/>
                  <a:t>		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62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62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sz="62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6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6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4</m:t>
                    </m:r>
                    <m:r>
                      <a:rPr lang="en-US" sz="6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en-US" sz="6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sz="62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62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62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sz="6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sup>
                    </m:sSup>
                    <m:f>
                      <m:fPr>
                        <m:ctrlPr>
                          <a:rPr lang="en-US" sz="62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6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num>
                      <m:den>
                        <m:r>
                          <a:rPr lang="en-US" sz="6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den>
                    </m:f>
                  </m:oMath>
                </a14:m>
                <a:endParaRPr lang="sl-SI" sz="6200" dirty="0"/>
              </a:p>
              <a:p>
                <a:pPr marL="0" indent="0">
                  <a:buNone/>
                </a:pPr>
                <a:endParaRPr lang="sl-SI" sz="62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acc>
                      <m:accPr>
                        <m:chr m:val="⃑"/>
                        <m:ctrlPr>
                          <a:rPr lang="sl-SI" sz="62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sl-SI" sz="6200" b="0" i="0" smtClean="0">
                            <a:latin typeface="Cambria Math" panose="02040503050406030204" pitchFamily="18" charset="0"/>
                          </a:rPr>
                          <m:t>F</m:t>
                        </m:r>
                      </m:e>
                    </m:acc>
                    <m:r>
                      <a:rPr lang="sl-SI" sz="6200" b="0" i="0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sl-SI" sz="6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sl-SI" sz="62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sl-SI" sz="6200" b="0" i="1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sl-SI" sz="6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sSub>
                          <m:sSubPr>
                            <m:ctrlPr>
                              <a:rPr lang="sl-SI" sz="6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sz="6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sl-SI" sz="6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f>
                      <m:fPr>
                        <m:ctrlPr>
                          <a:rPr lang="sl-SI" sz="6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sl-SI" sz="6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sz="62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sl-SI" sz="6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sl-SI" sz="6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sz="62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sl-SI" sz="6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sl-SI" sz="62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⃑"/>
                                <m:ctrlPr>
                                  <a:rPr lang="sl-SI" sz="62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sl-SI" sz="6200" b="0" i="0" smtClean="0">
                                    <a:latin typeface="Cambria Math" panose="02040503050406030204" pitchFamily="18" charset="0"/>
                                  </a:rPr>
                                  <m:t>r</m:t>
                                </m:r>
                              </m:e>
                            </m:acc>
                          </m:e>
                          <m:sup>
                            <m:r>
                              <a:rPr lang="sl-SI" sz="62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acc>
                      <m:accPr>
                        <m:chr m:val="̂"/>
                        <m:ctrlPr>
                          <a:rPr lang="sl-SI" sz="62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sl-SI" sz="6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acc>
                  </m:oMath>
                </a14:m>
                <a:r>
                  <a:rPr lang="sl-SI" sz="6200" dirty="0"/>
                  <a:t>          </a:t>
                </a:r>
                <a:r>
                  <a:rPr lang="en-US" sz="6200" dirty="0"/>
                  <a:t>        </a:t>
                </a:r>
                <a14:m>
                  <m:oMath xmlns:m="http://schemas.openxmlformats.org/officeDocument/2006/math">
                    <m:acc>
                      <m:accPr>
                        <m:chr m:val="⃑"/>
                        <m:ctrlPr>
                          <a:rPr lang="sl-SI" sz="6200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sl-SI" sz="6200" b="0" i="0" dirty="0" smtClean="0">
                            <a:latin typeface="Cambria Math" panose="02040503050406030204" pitchFamily="18" charset="0"/>
                          </a:rPr>
                          <m:t>F</m:t>
                        </m:r>
                      </m:e>
                    </m:acc>
                    <m:r>
                      <a:rPr lang="sl-SI" sz="62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sl-SI" sz="6200" b="0" i="1" dirty="0" smtClean="0">
                        <a:latin typeface="Cambria Math" panose="02040503050406030204" pitchFamily="18" charset="0"/>
                      </a:rPr>
                      <m:t>𝑒</m:t>
                    </m:r>
                    <m:acc>
                      <m:accPr>
                        <m:chr m:val="⃑"/>
                        <m:ctrlPr>
                          <a:rPr lang="sl-SI" sz="6200" b="0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sl-SI" sz="6200" b="0" i="0" dirty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</m:acc>
                  </m:oMath>
                </a14:m>
                <a:r>
                  <a:rPr lang="sl-SI" sz="6200" dirty="0"/>
                  <a:t>           </a:t>
                </a:r>
                <a:r>
                  <a:rPr lang="en-US" sz="6200" dirty="0"/>
                  <a:t>        </a:t>
                </a:r>
                <a14:m>
                  <m:oMath xmlns:m="http://schemas.openxmlformats.org/officeDocument/2006/math">
                    <m:acc>
                      <m:accPr>
                        <m:chr m:val="⃑"/>
                        <m:ctrlPr>
                          <a:rPr lang="sl-SI" sz="6200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sl-SI" sz="6200" b="0" i="0" dirty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</m:acc>
                    <m:r>
                      <a:rPr lang="sl-SI" sz="6200" b="0" i="1" dirty="0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sl-SI" sz="62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sl-SI" sz="62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sl-SI" sz="6200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sl-SI" sz="6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sSub>
                          <m:sSubPr>
                            <m:ctrlPr>
                              <a:rPr lang="sl-SI" sz="6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sz="6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sl-SI" sz="6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f>
                      <m:fPr>
                        <m:ctrlPr>
                          <a:rPr lang="sl-SI" sz="62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sl-SI" sz="6200" b="0" i="1" dirty="0" smtClean="0">
                            <a:latin typeface="Cambria Math" panose="02040503050406030204" pitchFamily="18" charset="0"/>
                          </a:rPr>
                          <m:t>𝑒</m:t>
                        </m:r>
                      </m:num>
                      <m:den>
                        <m:sSup>
                          <m:sSupPr>
                            <m:ctrlPr>
                              <a:rPr lang="sl-SI" sz="6200" b="0" i="1" dirty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⃑"/>
                                <m:ctrlPr>
                                  <a:rPr lang="sl-SI" sz="62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sl-SI" sz="6200" b="0" i="0" dirty="0" smtClean="0">
                                    <a:latin typeface="Cambria Math" panose="02040503050406030204" pitchFamily="18" charset="0"/>
                                  </a:rPr>
                                  <m:t>r</m:t>
                                </m:r>
                              </m:e>
                            </m:acc>
                          </m:e>
                          <m:sup>
                            <m:r>
                              <a:rPr lang="sl-SI" sz="6200" b="0" i="0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acc>
                      <m:accPr>
                        <m:chr m:val="̂"/>
                        <m:ctrlPr>
                          <a:rPr lang="sl-SI" sz="6200" b="0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sl-SI" sz="6200" b="0" i="1" dirty="0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acc>
                  </m:oMath>
                </a14:m>
                <a:endParaRPr lang="en-US" sz="6200" dirty="0"/>
              </a:p>
              <a:p>
                <a:pPr marL="0" indent="0">
                  <a:buNone/>
                </a:pPr>
                <a:endParaRPr lang="en-US" sz="62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acc>
                      <m:accPr>
                        <m:chr m:val="⃑"/>
                        <m:ctrlPr>
                          <a:rPr lang="sl-SI" sz="6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sl-SI" sz="6200">
                            <a:latin typeface="Cambria Math" panose="02040503050406030204" pitchFamily="18" charset="0"/>
                          </a:rPr>
                          <m:t>F</m:t>
                        </m:r>
                      </m:e>
                    </m:acc>
                    <m:r>
                      <a:rPr lang="sl-SI" sz="620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sl-SI" sz="6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sl-SI" sz="6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sz="62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𝜇</m:t>
                            </m:r>
                          </m:e>
                          <m:sub>
                            <m:r>
                              <a:rPr lang="sl-SI" sz="6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sl-SI" sz="6200" i="1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sl-SI" sz="6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f>
                      <m:fPr>
                        <m:ctrlPr>
                          <a:rPr lang="sl-SI" sz="6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sl-SI" sz="6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sz="6200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sl-SI" sz="62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sl-SI" sz="6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sz="6200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sl-SI" sz="6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sl-SI" sz="6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⃑"/>
                                <m:ctrlPr>
                                  <a:rPr lang="sl-SI" sz="62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sl-SI" sz="6200">
                                    <a:latin typeface="Cambria Math" panose="02040503050406030204" pitchFamily="18" charset="0"/>
                                  </a:rPr>
                                  <m:t>r</m:t>
                                </m:r>
                              </m:e>
                            </m:acc>
                          </m:e>
                          <m:sup>
                            <m:r>
                              <a:rPr lang="sl-SI" sz="62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acc>
                      <m:accPr>
                        <m:chr m:val="⃑"/>
                        <m:ctrlPr>
                          <a:rPr lang="sl-SI" sz="6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62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</m:acc>
                    <m:r>
                      <a:rPr lang="en-US" sz="6200" i="1" dirty="0">
                        <a:latin typeface="Cambria Math" panose="02040503050406030204" pitchFamily="18" charset="0"/>
                      </a:rPr>
                      <m:t>⨯(</m:t>
                    </m:r>
                    <m:acc>
                      <m:accPr>
                        <m:chr m:val="⃑"/>
                        <m:ctrlPr>
                          <a:rPr lang="sl-SI" sz="6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62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</m:acc>
                    <m:r>
                      <a:rPr lang="en-US" sz="6200" i="1">
                        <a:latin typeface="Cambria Math" panose="02040503050406030204" pitchFamily="18" charset="0"/>
                      </a:rPr>
                      <m:t>′</m:t>
                    </m:r>
                    <m:r>
                      <a:rPr lang="en-US" sz="6200" i="1" dirty="0">
                        <a:latin typeface="Cambria Math" panose="02040503050406030204" pitchFamily="18" charset="0"/>
                      </a:rPr>
                      <m:t>⨯</m:t>
                    </m:r>
                    <m:acc>
                      <m:accPr>
                        <m:chr m:val="̂"/>
                        <m:ctrlPr>
                          <a:rPr lang="sl-SI" sz="6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sl-SI" sz="6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acc>
                  </m:oMath>
                </a14:m>
                <a:r>
                  <a:rPr lang="en-US" sz="6200" dirty="0"/>
                  <a:t>)</a:t>
                </a:r>
                <a:r>
                  <a:rPr lang="sl-SI" sz="6200" dirty="0"/>
                  <a:t>     </a:t>
                </a:r>
                <a:r>
                  <a:rPr lang="en-US" sz="6200" dirty="0"/>
                  <a:t>  </a:t>
                </a:r>
                <a14:m>
                  <m:oMath xmlns:m="http://schemas.openxmlformats.org/officeDocument/2006/math">
                    <m:acc>
                      <m:accPr>
                        <m:chr m:val="⃑"/>
                        <m:ctrlPr>
                          <a:rPr lang="sl-SI" sz="6200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sl-SI" sz="6200" dirty="0">
                            <a:latin typeface="Cambria Math" panose="02040503050406030204" pitchFamily="18" charset="0"/>
                          </a:rPr>
                          <m:t>F</m:t>
                        </m:r>
                      </m:e>
                    </m:acc>
                    <m:r>
                      <a:rPr lang="sl-SI" sz="6200" i="1" dirty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6200" b="0" i="1" dirty="0" smtClean="0">
                        <a:latin typeface="Cambria Math" panose="02040503050406030204" pitchFamily="18" charset="0"/>
                      </a:rPr>
                      <m:t>𝑞</m:t>
                    </m:r>
                    <m:acc>
                      <m:accPr>
                        <m:chr m:val="⃑"/>
                        <m:ctrlPr>
                          <a:rPr lang="sl-SI" sz="6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62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</m:acc>
                    <m:r>
                      <a:rPr lang="en-US" sz="6200" b="0" i="1" dirty="0" smtClean="0">
                        <a:latin typeface="Cambria Math" panose="02040503050406030204" pitchFamily="18" charset="0"/>
                      </a:rPr>
                      <m:t>⨯</m:t>
                    </m:r>
                    <m:acc>
                      <m:accPr>
                        <m:chr m:val="⃑"/>
                        <m:ctrlPr>
                          <a:rPr lang="sl-SI" sz="6200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6200" b="0" i="0" dirty="0" smtClean="0">
                            <a:latin typeface="Cambria Math" panose="02040503050406030204" pitchFamily="18" charset="0"/>
                          </a:rPr>
                          <m:t>B</m:t>
                        </m:r>
                      </m:e>
                    </m:acc>
                  </m:oMath>
                </a14:m>
                <a:r>
                  <a:rPr lang="sl-SI" sz="6200" dirty="0"/>
                  <a:t>           </a:t>
                </a:r>
                <a14:m>
                  <m:oMath xmlns:m="http://schemas.openxmlformats.org/officeDocument/2006/math">
                    <m:acc>
                      <m:accPr>
                        <m:chr m:val="⃑"/>
                        <m:ctrlPr>
                          <a:rPr lang="sl-SI" sz="6200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6200" b="0" i="0" dirty="0" smtClean="0">
                            <a:latin typeface="Cambria Math" panose="02040503050406030204" pitchFamily="18" charset="0"/>
                          </a:rPr>
                          <m:t>B</m:t>
                        </m:r>
                      </m:e>
                    </m:acc>
                    <m:r>
                      <a:rPr lang="sl-SI" sz="6200" i="1" dirty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sl-SI" sz="6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sl-SI" sz="6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sz="6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𝜇</m:t>
                            </m:r>
                          </m:e>
                          <m:sub>
                            <m:r>
                              <a:rPr lang="sl-SI" sz="6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sl-SI" sz="6200" i="1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sl-SI" sz="6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f>
                      <m:fPr>
                        <m:ctrlPr>
                          <a:rPr lang="sl-SI" sz="6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sl-SI" sz="6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sz="6200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sz="6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sl-SI" sz="6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⃑"/>
                                <m:ctrlPr>
                                  <a:rPr lang="sl-SI" sz="62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sl-SI" sz="6200">
                                    <a:latin typeface="Cambria Math" panose="02040503050406030204" pitchFamily="18" charset="0"/>
                                  </a:rPr>
                                  <m:t>r</m:t>
                                </m:r>
                              </m:e>
                            </m:acc>
                          </m:e>
                          <m:sup>
                            <m:r>
                              <a:rPr lang="sl-SI" sz="62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6200" dirty="0"/>
                  <a:t> </a:t>
                </a:r>
                <a14:m>
                  <m:oMath xmlns:m="http://schemas.openxmlformats.org/officeDocument/2006/math">
                    <m:r>
                      <a:rPr lang="en-US" sz="6200" i="1" dirty="0">
                        <a:latin typeface="Cambria Math" panose="02040503050406030204" pitchFamily="18" charset="0"/>
                      </a:rPr>
                      <m:t>(</m:t>
                    </m:r>
                    <m:acc>
                      <m:accPr>
                        <m:chr m:val="⃑"/>
                        <m:ctrlPr>
                          <a:rPr lang="sl-SI" sz="6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62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</m:acc>
                    <m:r>
                      <a:rPr lang="en-US" sz="6200" i="1">
                        <a:latin typeface="Cambria Math" panose="02040503050406030204" pitchFamily="18" charset="0"/>
                      </a:rPr>
                      <m:t>′</m:t>
                    </m:r>
                    <m:r>
                      <a:rPr lang="en-US" sz="6200" i="1" dirty="0">
                        <a:latin typeface="Cambria Math" panose="02040503050406030204" pitchFamily="18" charset="0"/>
                      </a:rPr>
                      <m:t>⨯</m:t>
                    </m:r>
                    <m:acc>
                      <m:accPr>
                        <m:chr m:val="̂"/>
                        <m:ctrlPr>
                          <a:rPr lang="sl-SI" sz="6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sl-SI" sz="6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acc>
                  </m:oMath>
                </a14:m>
                <a:r>
                  <a:rPr lang="en-US" sz="6200" dirty="0"/>
                  <a:t>)</a:t>
                </a:r>
              </a:p>
              <a:p>
                <a:pPr marL="0" indent="0">
                  <a:buNone/>
                </a:pPr>
                <a:endParaRPr lang="sl-SI" sz="6200" dirty="0"/>
              </a:p>
              <a:p>
                <a:endParaRPr lang="sl-SI" dirty="0"/>
              </a:p>
            </p:txBody>
          </p:sp>
        </mc:Choice>
        <mc:Fallback xmlns="">
          <p:sp>
            <p:nvSpPr>
              <p:cNvPr id="3" name="Označba mesta vsebine 2">
                <a:extLst>
                  <a:ext uri="{FF2B5EF4-FFF2-40B4-BE49-F238E27FC236}">
                    <a16:creationId xmlns:a16="http://schemas.microsoft.com/office/drawing/2014/main" id="{C6994599-745F-1684-C0B9-4E1F58125E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1" y="1278383"/>
                <a:ext cx="5425034" cy="5401591"/>
              </a:xfrm>
              <a:blipFill>
                <a:blip r:embed="rId2"/>
                <a:stretch>
                  <a:fillRect r="-900"/>
                </a:stretch>
              </a:blipFill>
            </p:spPr>
            <p:txBody>
              <a:bodyPr/>
              <a:lstStyle/>
              <a:p>
                <a:r>
                  <a:rPr lang="en-SI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Označba mesta vsebine 2">
                <a:extLst>
                  <a:ext uri="{FF2B5EF4-FFF2-40B4-BE49-F238E27FC236}">
                    <a16:creationId xmlns:a16="http://schemas.microsoft.com/office/drawing/2014/main" id="{B0B40F83-955E-DE42-85A2-311283DCD14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336064" y="1451877"/>
                <a:ext cx="5015517" cy="486813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sl-SI" sz="1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∇</m:t>
                      </m:r>
                      <m:r>
                        <a:rPr lang="sl-SI" sz="1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m:rPr>
                          <m:sty m:val="p"/>
                        </m:rPr>
                        <a:rPr lang="sl-SI" sz="1600" smtClean="0">
                          <a:latin typeface="Cambria Math" panose="02040503050406030204" pitchFamily="18" charset="0"/>
                        </a:rPr>
                        <m:t>D</m:t>
                      </m:r>
                      <m:r>
                        <a:rPr lang="sl-SI" sz="16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sl-SI" sz="1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l-SI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sl-SI" sz="16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sl-SI" sz="1600" dirty="0"/>
              </a:p>
              <a:p>
                <a:pPr marL="0" indent="0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endParaRPr lang="sl-SI" sz="1600" dirty="0"/>
              </a:p>
              <a:p>
                <a:pPr marL="0" indent="0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sl-SI" sz="1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∇</m:t>
                      </m:r>
                      <m:r>
                        <a:rPr lang="sl-SI" sz="1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m:rPr>
                          <m:sty m:val="p"/>
                        </m:rPr>
                        <a:rPr lang="sl-SI" sz="1600" smtClean="0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sl-SI" sz="160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sl-SI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sl-SI" sz="1600" dirty="0"/>
              </a:p>
              <a:p>
                <a:pPr marL="0" indent="0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endParaRPr lang="sl-SI" sz="1600" dirty="0"/>
              </a:p>
              <a:p>
                <a:pPr marL="0" indent="0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sl-SI" sz="1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∇</m:t>
                      </m:r>
                      <m:r>
                        <a:rPr lang="sl-SI" sz="1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m:rPr>
                          <m:sty m:val="p"/>
                        </m:rPr>
                        <a:rPr lang="sl-SI" sz="1600" b="0" i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E</m:t>
                      </m:r>
                      <m:r>
                        <a:rPr lang="sl-SI" sz="16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sl-SI" sz="16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sl-SI" sz="16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m:rPr>
                              <m:sty m:val="p"/>
                            </m:rPr>
                            <a:rPr lang="sl-SI" sz="1600" b="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B</m:t>
                          </m:r>
                        </m:num>
                        <m:den>
                          <m:r>
                            <a:rPr lang="sl-SI" sz="16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sl-SI" sz="16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sl-SI" sz="16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sl-SI" sz="1600" dirty="0"/>
              </a:p>
              <a:p>
                <a:pPr marL="0" indent="0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endParaRPr lang="sl-SI" sz="1600" dirty="0"/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sl-SI" sz="1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∇</m:t>
                      </m:r>
                      <m:r>
                        <a:rPr lang="sl-SI" sz="1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m:rPr>
                          <m:sty m:val="p"/>
                        </m:rPr>
                        <a:rPr lang="sl-SI" sz="1600" b="0" i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  <m:r>
                        <a:rPr lang="sl-SI" sz="16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sl-SI" sz="16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sl-SI" sz="16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m:rPr>
                              <m:sty m:val="p"/>
                            </m:rPr>
                            <a:rPr lang="sl-SI" sz="1600" b="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D</m:t>
                          </m:r>
                        </m:num>
                        <m:den>
                          <m:r>
                            <a:rPr lang="sl-SI" sz="16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sl-SI" sz="16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sl-SI" sz="16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sl-SI" sz="16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l-SI" sz="16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𝑗</m:t>
                          </m:r>
                        </m:e>
                        <m:sub>
                          <m:r>
                            <a:rPr lang="sl-SI" sz="16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sl-SI" sz="1600" dirty="0"/>
              </a:p>
              <a:p>
                <a:endParaRPr lang="sl-SI" dirty="0"/>
              </a:p>
            </p:txBody>
          </p:sp>
        </mc:Choice>
        <mc:Fallback xmlns="">
          <p:sp>
            <p:nvSpPr>
              <p:cNvPr id="6" name="Označba mesta vsebine 2">
                <a:extLst>
                  <a:ext uri="{FF2B5EF4-FFF2-40B4-BE49-F238E27FC236}">
                    <a16:creationId xmlns:a16="http://schemas.microsoft.com/office/drawing/2014/main" id="{B0B40F83-955E-DE42-85A2-311283DCD1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6064" y="1451877"/>
                <a:ext cx="5015517" cy="486813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SI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6659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1A30D-E7D2-4789-A8C2-E6CB3C5EE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Magnetno</a:t>
            </a:r>
            <a:r>
              <a:rPr lang="en-US" dirty="0"/>
              <a:t> polje </a:t>
            </a:r>
            <a:r>
              <a:rPr lang="en-US" dirty="0" err="1"/>
              <a:t>okoli</a:t>
            </a:r>
            <a:r>
              <a:rPr lang="en-US" dirty="0"/>
              <a:t> </a:t>
            </a:r>
            <a:r>
              <a:rPr lang="en-US" dirty="0" err="1"/>
              <a:t>žice</a:t>
            </a:r>
            <a:endParaRPr lang="en-SI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3ECCE98-F42D-44D4-877B-8316258A8C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7442" y="1890342"/>
            <a:ext cx="6157365" cy="4925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315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8092F-368F-4DD1-B164-3D719E939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Magnetno</a:t>
            </a:r>
            <a:r>
              <a:rPr lang="en-US" dirty="0"/>
              <a:t> polje </a:t>
            </a:r>
            <a:r>
              <a:rPr lang="en-US" dirty="0" err="1"/>
              <a:t>ene</a:t>
            </a:r>
            <a:r>
              <a:rPr lang="en-US" dirty="0"/>
              <a:t> </a:t>
            </a:r>
            <a:r>
              <a:rPr lang="en-US" dirty="0" err="1"/>
              <a:t>zanke</a:t>
            </a:r>
            <a:endParaRPr lang="en-SI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A53B5F7-B791-43D6-9271-B986093452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3255" y="2032400"/>
            <a:ext cx="3314700" cy="4229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979740-7EAB-4FE9-997A-6248E0E82B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4372" y="2124749"/>
            <a:ext cx="2362200" cy="3676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ABB3E26-CA62-438B-B9F8-79F021E94E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0949" y="2568631"/>
            <a:ext cx="2438400" cy="676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D1BD5A-69EC-44A8-8032-A8E619D5A5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0949" y="3963074"/>
            <a:ext cx="2905125" cy="70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5876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A687B-5766-4841-99AE-EEAC0D7F7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Magnetno</a:t>
            </a:r>
            <a:r>
              <a:rPr lang="en-US" dirty="0"/>
              <a:t> polje </a:t>
            </a:r>
            <a:r>
              <a:rPr lang="en-US" dirty="0" err="1"/>
              <a:t>tuljave</a:t>
            </a:r>
            <a:endParaRPr lang="en-SI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AABD6B8-E4F4-4082-BC3B-B4DF587BBE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4882" y="2188804"/>
            <a:ext cx="7534021" cy="4167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4446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4D520-33F6-49DA-BE8F-7EBEEFFD2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Permanentni</a:t>
            </a:r>
            <a:r>
              <a:rPr lang="en-US" dirty="0"/>
              <a:t> magnet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B9CF90-BDFA-405C-921B-B437E77228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I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C3A725-68B4-426A-8530-8FA962C159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973" y="2648835"/>
            <a:ext cx="4800222" cy="3064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307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327099-6CCE-4286-B8A9-9595BDD9E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Torque on a current loop</a:t>
            </a:r>
            <a:endParaRPr lang="en-SI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F960E5E-1F4D-415E-AD90-5C614FCE9D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56380"/>
            <a:ext cx="7546337" cy="3791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590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D488B-232F-4D24-AB15-A793B3623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Magnetic dipole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069238-EE08-4829-A4A2-3BE94CC3FA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/>
              <a:t>τ = µ × </a:t>
            </a:r>
            <a:r>
              <a:rPr lang="en-US" dirty="0"/>
              <a:t>B</a:t>
            </a:r>
            <a:endParaRPr lang="en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5FDCDE-7F47-46ED-9F47-E4DAF13CE4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504" y="3466132"/>
            <a:ext cx="5421496" cy="16839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334E099-377E-42AF-B70C-74259321FC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936" y="2343487"/>
            <a:ext cx="1677665" cy="69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5444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5C40F-B88B-40C2-9B44-61295F4A3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242" y="150686"/>
            <a:ext cx="10515600" cy="1325563"/>
          </a:xfrm>
        </p:spPr>
        <p:txBody>
          <a:bodyPr/>
          <a:lstStyle/>
          <a:p>
            <a:r>
              <a:rPr lang="en-US" dirty="0" err="1"/>
              <a:t>Krivulja</a:t>
            </a:r>
            <a:r>
              <a:rPr lang="en-US" dirty="0"/>
              <a:t> </a:t>
            </a:r>
            <a:r>
              <a:rPr lang="en-US" dirty="0" err="1"/>
              <a:t>magnetenja</a:t>
            </a:r>
            <a:endParaRPr lang="en-SI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CD2BF3-357D-43C8-9D77-C6276973B9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98" y="1825625"/>
            <a:ext cx="6505997" cy="483816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 err="1"/>
              <a:t>Feromagnetno</a:t>
            </a:r>
            <a:r>
              <a:rPr lang="en-US" dirty="0"/>
              <a:t> </a:t>
            </a:r>
            <a:r>
              <a:rPr lang="en-US" dirty="0" err="1"/>
              <a:t>snov</a:t>
            </a:r>
            <a:r>
              <a:rPr lang="en-US" dirty="0"/>
              <a:t> </a:t>
            </a:r>
            <a:r>
              <a:rPr lang="en-US" dirty="0" err="1"/>
              <a:t>izberemo</a:t>
            </a:r>
            <a:r>
              <a:rPr lang="en-US" dirty="0"/>
              <a:t> glede na </a:t>
            </a:r>
            <a:r>
              <a:rPr lang="en-US" dirty="0" err="1"/>
              <a:t>zahteve</a:t>
            </a:r>
            <a:r>
              <a:rPr lang="en-US" dirty="0"/>
              <a:t> </a:t>
            </a:r>
            <a:r>
              <a:rPr lang="en-US" dirty="0" err="1"/>
              <a:t>aplikacije</a:t>
            </a:r>
            <a:r>
              <a:rPr lang="en-US" dirty="0"/>
              <a:t>. </a:t>
            </a:r>
            <a:r>
              <a:rPr lang="en-US" dirty="0" err="1"/>
              <a:t>Pri</a:t>
            </a:r>
            <a:r>
              <a:rPr lang="en-US" dirty="0"/>
              <a:t> </a:t>
            </a:r>
            <a:r>
              <a:rPr lang="en-US" dirty="0" err="1"/>
              <a:t>transformatorjih</a:t>
            </a:r>
            <a:r>
              <a:rPr lang="en-US" dirty="0"/>
              <a:t>, </a:t>
            </a:r>
            <a:r>
              <a:rPr lang="en-US" dirty="0" err="1"/>
              <a:t>elektromagnetih</a:t>
            </a:r>
            <a:r>
              <a:rPr lang="en-US" dirty="0"/>
              <a:t> </a:t>
            </a:r>
            <a:r>
              <a:rPr lang="en-US" dirty="0" err="1"/>
              <a:t>ipd</a:t>
            </a:r>
            <a:r>
              <a:rPr lang="en-US" dirty="0"/>
              <a:t>. </a:t>
            </a:r>
            <a:r>
              <a:rPr lang="en-US" dirty="0" err="1"/>
              <a:t>želimo</a:t>
            </a:r>
            <a:r>
              <a:rPr lang="en-US" dirty="0"/>
              <a:t> </a:t>
            </a:r>
            <a:r>
              <a:rPr lang="en-US" dirty="0" err="1"/>
              <a:t>čim</a:t>
            </a:r>
            <a:r>
              <a:rPr lang="en-US" dirty="0"/>
              <a:t> </a:t>
            </a:r>
            <a:r>
              <a:rPr lang="en-US" dirty="0" err="1"/>
              <a:t>ožjo</a:t>
            </a:r>
            <a:r>
              <a:rPr lang="en-US" dirty="0"/>
              <a:t> </a:t>
            </a:r>
            <a:r>
              <a:rPr lang="en-US" dirty="0" err="1"/>
              <a:t>histerezno</a:t>
            </a:r>
            <a:r>
              <a:rPr lang="en-US" dirty="0"/>
              <a:t> </a:t>
            </a:r>
            <a:r>
              <a:rPr lang="en-US" dirty="0" err="1"/>
              <a:t>zanko</a:t>
            </a:r>
            <a:r>
              <a:rPr lang="en-US" dirty="0"/>
              <a:t>, </a:t>
            </a:r>
            <a:r>
              <a:rPr lang="en-US" dirty="0" err="1"/>
              <a:t>čim</a:t>
            </a:r>
            <a:r>
              <a:rPr lang="en-US" dirty="0"/>
              <a:t> </a:t>
            </a:r>
            <a:r>
              <a:rPr lang="en-US" dirty="0" err="1"/>
              <a:t>manjši</a:t>
            </a:r>
            <a:r>
              <a:rPr lang="en-US" dirty="0"/>
              <a:t> B</a:t>
            </a:r>
            <a:r>
              <a:rPr lang="en-US" baseline="-25000" dirty="0"/>
              <a:t>r</a:t>
            </a:r>
            <a:r>
              <a:rPr lang="en-US" dirty="0"/>
              <a:t> in </a:t>
            </a:r>
            <a:r>
              <a:rPr lang="en-US" dirty="0" err="1"/>
              <a:t>karakteristiko</a:t>
            </a:r>
            <a:r>
              <a:rPr lang="en-US" dirty="0"/>
              <a:t>, </a:t>
            </a:r>
            <a:r>
              <a:rPr lang="en-US" dirty="0" err="1"/>
              <a:t>ki</a:t>
            </a:r>
            <a:r>
              <a:rPr lang="en-US" dirty="0"/>
              <a:t> </a:t>
            </a:r>
            <a:r>
              <a:rPr lang="en-US" dirty="0" err="1"/>
              <a:t>naj</a:t>
            </a:r>
            <a:r>
              <a:rPr lang="en-US" dirty="0"/>
              <a:t> </a:t>
            </a:r>
            <a:r>
              <a:rPr lang="en-US" dirty="0" err="1"/>
              <a:t>bo</a:t>
            </a:r>
            <a:r>
              <a:rPr lang="en-US" dirty="0"/>
              <a:t> </a:t>
            </a:r>
            <a:r>
              <a:rPr lang="en-US" dirty="0" err="1"/>
              <a:t>čim</a:t>
            </a:r>
            <a:r>
              <a:rPr lang="en-US" dirty="0"/>
              <a:t> </a:t>
            </a:r>
            <a:r>
              <a:rPr lang="en-US" dirty="0" err="1"/>
              <a:t>bolj</a:t>
            </a:r>
            <a:r>
              <a:rPr lang="en-US" dirty="0"/>
              <a:t> </a:t>
            </a:r>
            <a:r>
              <a:rPr lang="en-US" dirty="0" err="1"/>
              <a:t>podobna</a:t>
            </a:r>
            <a:r>
              <a:rPr lang="en-US" dirty="0"/>
              <a:t> </a:t>
            </a:r>
            <a:r>
              <a:rPr lang="en-US" dirty="0" err="1"/>
              <a:t>premici</a:t>
            </a:r>
            <a:r>
              <a:rPr lang="en-US" dirty="0"/>
              <a:t>. </a:t>
            </a:r>
            <a:r>
              <a:rPr lang="en-US" dirty="0" err="1"/>
              <a:t>Takšnim</a:t>
            </a:r>
            <a:r>
              <a:rPr lang="en-US" dirty="0"/>
              <a:t> </a:t>
            </a:r>
            <a:r>
              <a:rPr lang="en-US" dirty="0" err="1"/>
              <a:t>snovem</a:t>
            </a:r>
            <a:r>
              <a:rPr lang="en-US" dirty="0"/>
              <a:t> </a:t>
            </a:r>
            <a:r>
              <a:rPr lang="en-US" dirty="0" err="1"/>
              <a:t>pravimo</a:t>
            </a:r>
            <a:r>
              <a:rPr lang="en-US" dirty="0"/>
              <a:t> </a:t>
            </a:r>
            <a:r>
              <a:rPr lang="en-US" b="1" dirty="0" err="1"/>
              <a:t>mehko</a:t>
            </a:r>
            <a:r>
              <a:rPr lang="en-US" b="1" dirty="0"/>
              <a:t> </a:t>
            </a:r>
            <a:r>
              <a:rPr lang="en-US" b="1" dirty="0" err="1"/>
              <a:t>magnetne</a:t>
            </a:r>
            <a:r>
              <a:rPr lang="en-US" b="1" dirty="0"/>
              <a:t> </a:t>
            </a:r>
            <a:r>
              <a:rPr lang="en-US" b="1" dirty="0" err="1"/>
              <a:t>snovi</a:t>
            </a:r>
            <a:r>
              <a:rPr lang="en-US" b="1" dirty="0"/>
              <a:t>. </a:t>
            </a:r>
            <a:r>
              <a:rPr lang="en-US" dirty="0" err="1"/>
              <a:t>Pri</a:t>
            </a:r>
            <a:r>
              <a:rPr lang="en-US" dirty="0"/>
              <a:t> </a:t>
            </a:r>
            <a:r>
              <a:rPr lang="en-US" dirty="0" err="1"/>
              <a:t>izdelavi</a:t>
            </a:r>
            <a:r>
              <a:rPr lang="en-US" dirty="0"/>
              <a:t> </a:t>
            </a:r>
            <a:r>
              <a:rPr lang="en-US" dirty="0" err="1"/>
              <a:t>trajnega</a:t>
            </a:r>
            <a:r>
              <a:rPr lang="en-US" dirty="0"/>
              <a:t> </a:t>
            </a:r>
            <a:r>
              <a:rPr lang="en-US" dirty="0" err="1"/>
              <a:t>magneta</a:t>
            </a:r>
            <a:r>
              <a:rPr lang="en-US" dirty="0"/>
              <a:t> </a:t>
            </a:r>
            <a:r>
              <a:rPr lang="en-US" dirty="0" err="1"/>
              <a:t>želimo</a:t>
            </a:r>
            <a:r>
              <a:rPr lang="en-US" dirty="0"/>
              <a:t> </a:t>
            </a:r>
            <a:r>
              <a:rPr lang="en-US" dirty="0" err="1"/>
              <a:t>snov</a:t>
            </a:r>
            <a:r>
              <a:rPr lang="en-US" dirty="0"/>
              <a:t> s </a:t>
            </a:r>
            <a:r>
              <a:rPr lang="en-US" dirty="0" err="1"/>
              <a:t>čim</a:t>
            </a:r>
            <a:r>
              <a:rPr lang="en-US" dirty="0"/>
              <a:t> </a:t>
            </a:r>
            <a:r>
              <a:rPr lang="en-US" dirty="0" err="1"/>
              <a:t>večjim</a:t>
            </a:r>
            <a:r>
              <a:rPr lang="en-US" dirty="0"/>
              <a:t> B</a:t>
            </a:r>
            <a:r>
              <a:rPr lang="en-US" baseline="-25000" dirty="0"/>
              <a:t>r</a:t>
            </a:r>
            <a:r>
              <a:rPr lang="en-US" dirty="0"/>
              <a:t> in </a:t>
            </a:r>
            <a:r>
              <a:rPr lang="en-US" dirty="0" err="1"/>
              <a:t>čim</a:t>
            </a:r>
            <a:r>
              <a:rPr lang="en-US" dirty="0"/>
              <a:t> </a:t>
            </a:r>
            <a:r>
              <a:rPr lang="en-US" dirty="0" err="1"/>
              <a:t>širšo</a:t>
            </a:r>
            <a:r>
              <a:rPr lang="en-US" dirty="0"/>
              <a:t> </a:t>
            </a:r>
            <a:r>
              <a:rPr lang="en-US" dirty="0" err="1"/>
              <a:t>histerezno</a:t>
            </a:r>
            <a:r>
              <a:rPr lang="en-US" dirty="0"/>
              <a:t> </a:t>
            </a:r>
            <a:r>
              <a:rPr lang="en-US" dirty="0" err="1"/>
              <a:t>zanko</a:t>
            </a:r>
            <a:r>
              <a:rPr lang="en-US" dirty="0"/>
              <a:t>, da </a:t>
            </a:r>
            <a:r>
              <a:rPr lang="en-US" dirty="0" err="1"/>
              <a:t>bo</a:t>
            </a:r>
            <a:r>
              <a:rPr lang="en-US" dirty="0"/>
              <a:t> </a:t>
            </a:r>
            <a:r>
              <a:rPr lang="en-US" dirty="0" err="1"/>
              <a:t>snov</a:t>
            </a:r>
            <a:r>
              <a:rPr lang="en-US" dirty="0"/>
              <a:t> </a:t>
            </a:r>
            <a:r>
              <a:rPr lang="en-US" dirty="0" err="1"/>
              <a:t>kar</a:t>
            </a:r>
            <a:r>
              <a:rPr lang="en-US" dirty="0"/>
              <a:t> se da </a:t>
            </a:r>
            <a:r>
              <a:rPr lang="en-US" dirty="0" err="1"/>
              <a:t>odporna</a:t>
            </a:r>
            <a:r>
              <a:rPr lang="en-US" dirty="0"/>
              <a:t> na </a:t>
            </a:r>
            <a:r>
              <a:rPr lang="en-US" dirty="0" err="1"/>
              <a:t>vplive</a:t>
            </a:r>
            <a:r>
              <a:rPr lang="en-US" dirty="0"/>
              <a:t> </a:t>
            </a:r>
            <a:r>
              <a:rPr lang="en-US" dirty="0" err="1"/>
              <a:t>zunanjega</a:t>
            </a:r>
            <a:r>
              <a:rPr lang="en-US" dirty="0"/>
              <a:t> </a:t>
            </a:r>
            <a:r>
              <a:rPr lang="en-US" dirty="0" err="1"/>
              <a:t>magnetnega</a:t>
            </a:r>
            <a:r>
              <a:rPr lang="en-US" dirty="0"/>
              <a:t> </a:t>
            </a:r>
            <a:r>
              <a:rPr lang="en-US" dirty="0" err="1"/>
              <a:t>polja</a:t>
            </a:r>
            <a:r>
              <a:rPr lang="en-US" dirty="0"/>
              <a:t>. </a:t>
            </a:r>
            <a:r>
              <a:rPr lang="en-US" dirty="0" err="1"/>
              <a:t>Takšnim</a:t>
            </a:r>
            <a:r>
              <a:rPr lang="en-US" dirty="0"/>
              <a:t> </a:t>
            </a:r>
            <a:r>
              <a:rPr lang="en-US" dirty="0" err="1"/>
              <a:t>snovem</a:t>
            </a:r>
            <a:r>
              <a:rPr lang="en-US" dirty="0"/>
              <a:t> </a:t>
            </a:r>
            <a:r>
              <a:rPr lang="en-US" dirty="0" err="1"/>
              <a:t>pravimo</a:t>
            </a:r>
            <a:r>
              <a:rPr lang="en-US" dirty="0"/>
              <a:t> </a:t>
            </a:r>
            <a:r>
              <a:rPr lang="en-US" b="1" dirty="0" err="1"/>
              <a:t>trdo</a:t>
            </a:r>
            <a:r>
              <a:rPr lang="en-US" b="1" dirty="0"/>
              <a:t> </a:t>
            </a:r>
            <a:r>
              <a:rPr lang="en-US" b="1" dirty="0" err="1"/>
              <a:t>magnetne</a:t>
            </a:r>
            <a:r>
              <a:rPr lang="en-US" b="1" dirty="0"/>
              <a:t> </a:t>
            </a:r>
            <a:r>
              <a:rPr lang="en-US" b="1" dirty="0" err="1"/>
              <a:t>snovi</a:t>
            </a:r>
            <a:r>
              <a:rPr lang="en-US" b="1" dirty="0"/>
              <a:t>.</a:t>
            </a:r>
            <a:r>
              <a:rPr lang="en-US" dirty="0"/>
              <a:t> </a:t>
            </a:r>
            <a:r>
              <a:rPr lang="en-US" dirty="0" err="1"/>
              <a:t>Pri</a:t>
            </a:r>
            <a:r>
              <a:rPr lang="en-US" dirty="0"/>
              <a:t> </a:t>
            </a:r>
            <a:r>
              <a:rPr lang="en-US" dirty="0" err="1"/>
              <a:t>izdelavi</a:t>
            </a:r>
            <a:r>
              <a:rPr lang="en-US" dirty="0"/>
              <a:t> </a:t>
            </a:r>
            <a:r>
              <a:rPr lang="en-US" dirty="0" err="1"/>
              <a:t>magnetnega</a:t>
            </a:r>
            <a:r>
              <a:rPr lang="en-US" dirty="0"/>
              <a:t> </a:t>
            </a:r>
            <a:r>
              <a:rPr lang="en-US" dirty="0" err="1"/>
              <a:t>pomnilnika</a:t>
            </a:r>
            <a:r>
              <a:rPr lang="en-US" dirty="0"/>
              <a:t> (</a:t>
            </a:r>
            <a:r>
              <a:rPr lang="en-US" dirty="0" err="1"/>
              <a:t>magnetofonski</a:t>
            </a:r>
            <a:r>
              <a:rPr lang="en-US" dirty="0"/>
              <a:t> </a:t>
            </a:r>
            <a:r>
              <a:rPr lang="en-US" dirty="0" err="1"/>
              <a:t>trakovi</a:t>
            </a:r>
            <a:r>
              <a:rPr lang="en-US" dirty="0"/>
              <a:t>, </a:t>
            </a:r>
            <a:r>
              <a:rPr lang="en-US" dirty="0" err="1"/>
              <a:t>diski</a:t>
            </a:r>
            <a:r>
              <a:rPr lang="en-US" dirty="0"/>
              <a:t>, v </a:t>
            </a:r>
            <a:r>
              <a:rPr lang="en-US" dirty="0" err="1"/>
              <a:t>preteklosti</a:t>
            </a:r>
            <a:r>
              <a:rPr lang="en-US" dirty="0"/>
              <a:t> </a:t>
            </a:r>
            <a:r>
              <a:rPr lang="en-US" dirty="0" err="1"/>
              <a:t>tudi</a:t>
            </a:r>
            <a:r>
              <a:rPr lang="en-US" dirty="0"/>
              <a:t> </a:t>
            </a:r>
            <a:r>
              <a:rPr lang="en-US" dirty="0" err="1"/>
              <a:t>feritni</a:t>
            </a:r>
            <a:r>
              <a:rPr lang="en-US" dirty="0"/>
              <a:t> </a:t>
            </a:r>
            <a:r>
              <a:rPr lang="en-US" dirty="0" err="1"/>
              <a:t>pomnilniki</a:t>
            </a:r>
            <a:r>
              <a:rPr lang="en-US" dirty="0"/>
              <a:t>) </a:t>
            </a:r>
            <a:r>
              <a:rPr lang="en-US" dirty="0" err="1"/>
              <a:t>želimo</a:t>
            </a:r>
            <a:r>
              <a:rPr lang="en-US" dirty="0"/>
              <a:t> </a:t>
            </a:r>
            <a:r>
              <a:rPr lang="en-US" dirty="0" err="1"/>
              <a:t>čim</a:t>
            </a:r>
            <a:r>
              <a:rPr lang="en-US" dirty="0"/>
              <a:t> </a:t>
            </a:r>
            <a:r>
              <a:rPr lang="en-US" dirty="0" err="1"/>
              <a:t>večji</a:t>
            </a:r>
            <a:r>
              <a:rPr lang="en-US" dirty="0"/>
              <a:t> in </a:t>
            </a:r>
            <a:r>
              <a:rPr lang="en-US" dirty="0" err="1"/>
              <a:t>čim</a:t>
            </a:r>
            <a:r>
              <a:rPr lang="en-US" dirty="0"/>
              <a:t> </a:t>
            </a:r>
            <a:r>
              <a:rPr lang="en-US" dirty="0" err="1"/>
              <a:t>bolj</a:t>
            </a:r>
            <a:r>
              <a:rPr lang="en-US" dirty="0"/>
              <a:t> </a:t>
            </a:r>
            <a:r>
              <a:rPr lang="en-US" dirty="0" err="1"/>
              <a:t>izrazit</a:t>
            </a:r>
            <a:r>
              <a:rPr lang="en-US" dirty="0"/>
              <a:t> B</a:t>
            </a:r>
            <a:r>
              <a:rPr lang="en-US" baseline="-25000" dirty="0"/>
              <a:t>r</a:t>
            </a:r>
            <a:r>
              <a:rPr lang="en-US" dirty="0"/>
              <a:t>, </a:t>
            </a:r>
            <a:r>
              <a:rPr lang="en-US" dirty="0" err="1"/>
              <a:t>hkrati</a:t>
            </a:r>
            <a:r>
              <a:rPr lang="en-US" dirty="0"/>
              <a:t> pa mora </a:t>
            </a:r>
            <a:r>
              <a:rPr lang="en-US" dirty="0" err="1"/>
              <a:t>biti</a:t>
            </a:r>
            <a:r>
              <a:rPr lang="en-US" dirty="0"/>
              <a:t> </a:t>
            </a:r>
            <a:r>
              <a:rPr lang="en-US" dirty="0" err="1"/>
              <a:t>histerezna</a:t>
            </a:r>
            <a:r>
              <a:rPr lang="en-US" dirty="0"/>
              <a:t> </a:t>
            </a:r>
            <a:r>
              <a:rPr lang="en-US" dirty="0" err="1"/>
              <a:t>zanka</a:t>
            </a:r>
            <a:r>
              <a:rPr lang="en-US" dirty="0"/>
              <a:t> </a:t>
            </a:r>
            <a:r>
              <a:rPr lang="en-US" dirty="0" err="1"/>
              <a:t>čim</a:t>
            </a:r>
            <a:r>
              <a:rPr lang="en-US" dirty="0"/>
              <a:t> </a:t>
            </a:r>
            <a:r>
              <a:rPr lang="en-US" dirty="0" err="1"/>
              <a:t>ožja</a:t>
            </a:r>
            <a:r>
              <a:rPr lang="en-US" dirty="0"/>
              <a:t>, da med </a:t>
            </a:r>
            <a:r>
              <a:rPr lang="en-US" dirty="0" err="1"/>
              <a:t>spremembami</a:t>
            </a:r>
            <a:r>
              <a:rPr lang="en-US" dirty="0"/>
              <a:t> </a:t>
            </a:r>
            <a:r>
              <a:rPr lang="en-US" dirty="0" err="1"/>
              <a:t>stanj</a:t>
            </a:r>
            <a:r>
              <a:rPr lang="en-US" dirty="0"/>
              <a:t> ne </a:t>
            </a:r>
            <a:r>
              <a:rPr lang="en-US" dirty="0" err="1"/>
              <a:t>porabimo</a:t>
            </a:r>
            <a:r>
              <a:rPr lang="en-US" dirty="0"/>
              <a:t> </a:t>
            </a:r>
            <a:r>
              <a:rPr lang="en-US" dirty="0" err="1"/>
              <a:t>preveč</a:t>
            </a:r>
            <a:r>
              <a:rPr lang="en-US" dirty="0"/>
              <a:t> </a:t>
            </a:r>
            <a:r>
              <a:rPr lang="en-US" dirty="0" err="1"/>
              <a:t>energije</a:t>
            </a:r>
            <a:r>
              <a:rPr lang="en-US" dirty="0"/>
              <a:t>, </a:t>
            </a:r>
            <a:r>
              <a:rPr lang="en-US" dirty="0" err="1"/>
              <a:t>ki</a:t>
            </a:r>
            <a:r>
              <a:rPr lang="en-US" dirty="0"/>
              <a:t> se </a:t>
            </a:r>
            <a:r>
              <a:rPr lang="en-US" dirty="0" err="1"/>
              <a:t>kaže</a:t>
            </a:r>
            <a:r>
              <a:rPr lang="en-US" dirty="0"/>
              <a:t> v </a:t>
            </a:r>
            <a:r>
              <a:rPr lang="en-US" dirty="0" err="1"/>
              <a:t>segrevanju</a:t>
            </a:r>
            <a:r>
              <a:rPr lang="en-US" dirty="0"/>
              <a:t> </a:t>
            </a:r>
            <a:r>
              <a:rPr lang="en-US" dirty="0" err="1"/>
              <a:t>snovi</a:t>
            </a:r>
            <a:r>
              <a:rPr lang="en-US" dirty="0"/>
              <a:t>.</a:t>
            </a:r>
            <a:endParaRPr lang="en-SI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604C6AA-A423-4115-B972-F72F7011C4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3915" y="64736"/>
            <a:ext cx="5181275" cy="412626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A807046-BF49-4BE3-9ACF-367E4442C9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3365" y="4191000"/>
            <a:ext cx="31623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1028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3165A-08BB-45B2-A0BD-C933DCC0C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Primerjava</a:t>
            </a:r>
            <a:r>
              <a:rPr lang="en-US" dirty="0"/>
              <a:t> </a:t>
            </a:r>
            <a:r>
              <a:rPr lang="en-US" dirty="0" err="1"/>
              <a:t>materialov</a:t>
            </a:r>
            <a:endParaRPr lang="en-SI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9CEA3AD-3796-4252-A8C0-EED9436CCE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85268" y="1841809"/>
            <a:ext cx="7720612" cy="4896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004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4976C-D77C-44A9-84AE-A4C2F2CC3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Maksimalna</a:t>
            </a:r>
            <a:r>
              <a:rPr lang="en-US" dirty="0"/>
              <a:t> </a:t>
            </a:r>
            <a:r>
              <a:rPr lang="en-US" dirty="0" err="1"/>
              <a:t>gostota</a:t>
            </a:r>
            <a:r>
              <a:rPr lang="en-US" dirty="0"/>
              <a:t> </a:t>
            </a:r>
            <a:r>
              <a:rPr lang="en-US" dirty="0" err="1"/>
              <a:t>toka</a:t>
            </a:r>
            <a:endParaRPr lang="en-SI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D5DF00A-C39A-485E-99C4-468176D3140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Za baker: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=95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num>
                      <m:den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𝑚𝑚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en-SI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D5DF00A-C39A-485E-99C4-468176D3140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140"/>
                </a:stretch>
              </a:blipFill>
            </p:spPr>
            <p:txBody>
              <a:bodyPr/>
              <a:lstStyle/>
              <a:p>
                <a:r>
                  <a:rPr lang="en-SI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202465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B3F43-4A07-414E-A3AC-0327D8693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Okvirne</a:t>
            </a:r>
            <a:r>
              <a:rPr lang="en-US" dirty="0"/>
              <a:t> </a:t>
            </a:r>
            <a:r>
              <a:rPr lang="en-US" dirty="0" err="1"/>
              <a:t>vrednosti</a:t>
            </a:r>
            <a:r>
              <a:rPr lang="en-US" dirty="0"/>
              <a:t> za motor</a:t>
            </a:r>
            <a:endParaRPr lang="en-SI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18D6588-08AD-465A-A43C-DE2BC330780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S</a:t>
                </a:r>
                <a:r>
                  <a:rPr lang="en-US" dirty="0" err="1"/>
                  <a:t>ila</a:t>
                </a:r>
                <a:r>
                  <a:rPr lang="en-US" dirty="0"/>
                  <a:t> na </a:t>
                </a:r>
                <a:r>
                  <a:rPr lang="en-US" dirty="0" err="1"/>
                  <a:t>vodnike</a:t>
                </a:r>
                <a:r>
                  <a:rPr lang="en-US" dirty="0"/>
                  <a:t>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𝑖𝑙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𝑟𝑙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endParaRPr lang="en-US" dirty="0"/>
              </a:p>
              <a:p>
                <a:r>
                  <a:rPr lang="en-US" dirty="0"/>
                  <a:t>Moment: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𝐹𝑟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𝑟𝑙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𝑘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endParaRPr lang="en-US" dirty="0"/>
              </a:p>
              <a:p>
                <a:r>
                  <a:rPr lang="en-US" dirty="0" err="1"/>
                  <a:t>Moč</a:t>
                </a:r>
                <a:r>
                  <a:rPr lang="en-US" dirty="0"/>
                  <a:t>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𝑘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endParaRPr lang="en-US" dirty="0"/>
              </a:p>
              <a:p>
                <a:endParaRPr lang="en-SI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18D6588-08AD-465A-A43C-DE2BC330780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SI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298998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D7AED-34E8-4EDC-9D31-4A312CB98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Problem 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E600DD-C08B-41B4-84B4-56CD243981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Na </a:t>
            </a:r>
            <a:r>
              <a:rPr lang="en-US" dirty="0" err="1"/>
              <a:t>sliki</a:t>
            </a:r>
            <a:r>
              <a:rPr lang="en-US" dirty="0"/>
              <a:t> je </a:t>
            </a:r>
            <a:r>
              <a:rPr lang="en-US" dirty="0" err="1"/>
              <a:t>prikazan</a:t>
            </a:r>
            <a:r>
              <a:rPr lang="en-US" dirty="0"/>
              <a:t> </a:t>
            </a:r>
            <a:r>
              <a:rPr lang="en-US" dirty="0" err="1"/>
              <a:t>poenostavljen</a:t>
            </a:r>
            <a:r>
              <a:rPr lang="en-US" dirty="0"/>
              <a:t> model </a:t>
            </a:r>
            <a:r>
              <a:rPr lang="en-US" dirty="0" err="1"/>
              <a:t>elektromotorja</a:t>
            </a:r>
            <a:r>
              <a:rPr lang="en-US" dirty="0"/>
              <a:t>.</a:t>
            </a:r>
            <a:r>
              <a:rPr lang="ru-RU" dirty="0"/>
              <a:t> </a:t>
            </a:r>
            <a:r>
              <a:rPr lang="en-US" dirty="0" err="1"/>
              <a:t>Stikalo</a:t>
            </a:r>
            <a:r>
              <a:rPr lang="en-US" dirty="0"/>
              <a:t> je do </a:t>
            </a:r>
            <a:r>
              <a:rPr lang="en-US" dirty="0" err="1"/>
              <a:t>časa</a:t>
            </a:r>
            <a:r>
              <a:rPr lang="en-US" dirty="0"/>
              <a:t> t = 0 </a:t>
            </a:r>
            <a:r>
              <a:rPr lang="en-US" dirty="0" err="1"/>
              <a:t>sklenjeno</a:t>
            </a:r>
            <a:r>
              <a:rPr lang="en-US" dirty="0"/>
              <a:t>, </a:t>
            </a:r>
            <a:r>
              <a:rPr lang="en-US" dirty="0" err="1"/>
              <a:t>nato</a:t>
            </a:r>
            <a:r>
              <a:rPr lang="en-US" dirty="0"/>
              <a:t> pa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razklenemo</a:t>
            </a:r>
            <a:r>
              <a:rPr lang="en-US" dirty="0"/>
              <a:t>. </a:t>
            </a:r>
            <a:r>
              <a:rPr lang="en-US" dirty="0" err="1"/>
              <a:t>Določi</a:t>
            </a:r>
            <a:r>
              <a:rPr lang="en-US" dirty="0"/>
              <a:t> </a:t>
            </a:r>
            <a:r>
              <a:rPr lang="en-US" dirty="0" err="1"/>
              <a:t>napetost</a:t>
            </a:r>
            <a:r>
              <a:rPr lang="ru-RU" dirty="0"/>
              <a:t> </a:t>
            </a:r>
            <a:r>
              <a:rPr lang="en-US" dirty="0"/>
              <a:t>na </a:t>
            </a:r>
            <a:r>
              <a:rPr lang="en-US" dirty="0" err="1"/>
              <a:t>elektromotorju</a:t>
            </a:r>
            <a:r>
              <a:rPr lang="en-US" dirty="0"/>
              <a:t> U</a:t>
            </a:r>
            <a:r>
              <a:rPr lang="en-US" baseline="-25000" dirty="0"/>
              <a:t>m</a:t>
            </a:r>
            <a:r>
              <a:rPr lang="en-US" dirty="0"/>
              <a:t> v </a:t>
            </a:r>
            <a:r>
              <a:rPr lang="en-US" dirty="0" err="1"/>
              <a:t>odvisnosti</a:t>
            </a:r>
            <a:r>
              <a:rPr lang="en-US" dirty="0"/>
              <a:t> od </a:t>
            </a:r>
            <a:r>
              <a:rPr lang="en-US" dirty="0" err="1"/>
              <a:t>časa</a:t>
            </a:r>
            <a:r>
              <a:rPr lang="en-US" dirty="0"/>
              <a:t>, </a:t>
            </a:r>
            <a:r>
              <a:rPr lang="en-US" dirty="0" err="1"/>
              <a:t>če</a:t>
            </a:r>
            <a:r>
              <a:rPr lang="en-US" dirty="0"/>
              <a:t> </a:t>
            </a:r>
            <a:r>
              <a:rPr lang="en-US" dirty="0" err="1"/>
              <a:t>velja</a:t>
            </a:r>
            <a:r>
              <a:rPr lang="en-US" dirty="0"/>
              <a:t> </a:t>
            </a:r>
            <a:r>
              <a:rPr lang="en-US" dirty="0" err="1"/>
              <a:t>R</a:t>
            </a:r>
            <a:r>
              <a:rPr lang="en-US" baseline="-25000" dirty="0" err="1"/>
              <a:t>b</a:t>
            </a:r>
            <a:r>
              <a:rPr lang="en-US" dirty="0"/>
              <a:t> = 2, R</a:t>
            </a:r>
            <a:r>
              <a:rPr lang="en-US" baseline="-25000" dirty="0"/>
              <a:t>s</a:t>
            </a:r>
            <a:r>
              <a:rPr lang="en-US" dirty="0"/>
              <a:t> = 20,</a:t>
            </a:r>
            <a:r>
              <a:rPr lang="ru-RU" dirty="0"/>
              <a:t> </a:t>
            </a:r>
            <a:r>
              <a:rPr lang="en-US" dirty="0"/>
              <a:t>R</a:t>
            </a:r>
            <a:r>
              <a:rPr lang="en-US" baseline="-25000" dirty="0"/>
              <a:t>m</a:t>
            </a:r>
            <a:r>
              <a:rPr lang="en-US" dirty="0"/>
              <a:t> = 1, </a:t>
            </a:r>
            <a:r>
              <a:rPr lang="en-US" dirty="0" err="1"/>
              <a:t>L</a:t>
            </a:r>
            <a:r>
              <a:rPr lang="en-US" baseline="-25000" dirty="0" err="1"/>
              <a:t>m</a:t>
            </a:r>
            <a:r>
              <a:rPr lang="en-US" dirty="0"/>
              <a:t> = 5H. </a:t>
            </a:r>
            <a:r>
              <a:rPr lang="en-US" dirty="0" err="1"/>
              <a:t>Napajalna</a:t>
            </a:r>
            <a:r>
              <a:rPr lang="en-US" dirty="0"/>
              <a:t> </a:t>
            </a:r>
            <a:r>
              <a:rPr lang="en-US" dirty="0" err="1"/>
              <a:t>napetost</a:t>
            </a:r>
            <a:r>
              <a:rPr lang="en-US" dirty="0"/>
              <a:t> je </a:t>
            </a:r>
            <a:r>
              <a:rPr lang="en-US" dirty="0" err="1"/>
              <a:t>enaka</a:t>
            </a:r>
            <a:r>
              <a:rPr lang="en-US" dirty="0"/>
              <a:t> </a:t>
            </a:r>
            <a:r>
              <a:rPr lang="en-US" dirty="0" err="1"/>
              <a:t>U</a:t>
            </a:r>
            <a:r>
              <a:rPr lang="en-US" baseline="-25000" dirty="0" err="1"/>
              <a:t>b</a:t>
            </a:r>
            <a:r>
              <a:rPr lang="en-US" dirty="0"/>
              <a:t> = 24V .</a:t>
            </a:r>
            <a:endParaRPr lang="en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29DDAE-7A88-427B-BC98-D298F24DC6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065" y="3655985"/>
            <a:ext cx="5501848" cy="2836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1081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816618-3F62-4A4D-95ED-C5C6F573D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Polprevodniki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4AA40E-2315-4AAC-81EB-82C43F96FA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Si</a:t>
            </a:r>
          </a:p>
          <a:p>
            <a:r>
              <a:rPr lang="en-US" dirty="0"/>
              <a:t>Ge</a:t>
            </a:r>
          </a:p>
          <a:p>
            <a:r>
              <a:rPr lang="en-US" dirty="0"/>
              <a:t>GaAs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6031714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608" y="1844825"/>
            <a:ext cx="7115994" cy="4383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063552" y="260649"/>
            <a:ext cx="7772400" cy="1470025"/>
          </a:xfrm>
        </p:spPr>
        <p:txBody>
          <a:bodyPr/>
          <a:lstStyle/>
          <a:p>
            <a:r>
              <a:rPr lang="sl-SI" dirty="0"/>
              <a:t>Kristalna struktura silicija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23109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N-tip polprevodnika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657" y="1628800"/>
            <a:ext cx="6021011" cy="4529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36740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P-tip polprevodnika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633" y="1340769"/>
            <a:ext cx="6840743" cy="5135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98455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Dioda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9" y="1772816"/>
            <a:ext cx="7312249" cy="4325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83804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Dioda (oznaka)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625" y="2060848"/>
            <a:ext cx="6452745" cy="4236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47902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Karakteristika diode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640" y="1556793"/>
            <a:ext cx="6408712" cy="4700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41808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9B3AF-C461-442B-84DE-45C5E8F48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Polvalni</a:t>
            </a:r>
            <a:r>
              <a:rPr lang="en-US" dirty="0"/>
              <a:t> </a:t>
            </a:r>
            <a:r>
              <a:rPr lang="en-US" dirty="0" err="1"/>
              <a:t>usmernik</a:t>
            </a:r>
            <a:endParaRPr lang="en-SI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6190EC3-5E73-4293-ACFA-BDF2D752B3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4426" y="2155782"/>
            <a:ext cx="8617623" cy="2846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9512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93E3C2-A667-4E28-850C-8BB8AAB27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Polnovalni</a:t>
            </a:r>
            <a:r>
              <a:rPr lang="en-US" dirty="0"/>
              <a:t> </a:t>
            </a:r>
            <a:r>
              <a:rPr lang="en-US" dirty="0" err="1"/>
              <a:t>usmernik</a:t>
            </a:r>
            <a:endParaRPr lang="en-SI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B7261A1-9D14-43E3-A0CA-32B6899F6C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6391" y="2175809"/>
            <a:ext cx="8725909" cy="3198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0881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2441A-C7E1-4C21-B8D0-9A4230B1A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Glajenje</a:t>
            </a:r>
            <a:r>
              <a:rPr lang="en-US" dirty="0"/>
              <a:t> </a:t>
            </a:r>
            <a:r>
              <a:rPr lang="en-US" dirty="0" err="1"/>
              <a:t>napetosti</a:t>
            </a:r>
            <a:r>
              <a:rPr lang="en-US" dirty="0"/>
              <a:t> s </a:t>
            </a:r>
            <a:r>
              <a:rPr lang="en-US" dirty="0" err="1"/>
              <a:t>kondenzatorjem</a:t>
            </a:r>
            <a:endParaRPr lang="en-SI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1399890-1C85-4709-9C4D-A94C183FB0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3665" y="1690688"/>
            <a:ext cx="928832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0669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Bipolarni tranzistor (BJT)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48" y="2132857"/>
            <a:ext cx="6283924" cy="298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89153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Princip </a:t>
            </a:r>
            <a:r>
              <a:rPr lang="en-US" dirty="0" err="1"/>
              <a:t>delovanja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584" y="1772816"/>
            <a:ext cx="7380312" cy="4641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3986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NPN in PNP orientacija</a:t>
            </a: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30" y="1628801"/>
            <a:ext cx="8651315" cy="4287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784" y="6274463"/>
            <a:ext cx="3685816" cy="38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58017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Poenostavljen</a:t>
            </a:r>
            <a:r>
              <a:rPr lang="en-US" dirty="0"/>
              <a:t> model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492897"/>
            <a:ext cx="9144000" cy="29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1276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942D1-53E5-4FB6-B424-C249DEABB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Primer 1</a:t>
            </a:r>
            <a:endParaRPr lang="en-SI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40B80BC-FF65-451B-BE6D-767B1C719D2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 err="1"/>
                  <a:t>Tranzistor</a:t>
                </a:r>
                <a:r>
                  <a:rPr lang="en-US" dirty="0"/>
                  <a:t> </a:t>
                </a:r>
                <a:r>
                  <a:rPr lang="en-US" dirty="0" err="1"/>
                  <a:t>ima</a:t>
                </a:r>
                <a:r>
                  <a:rPr lang="en-US" dirty="0"/>
                  <a:t> </a:t>
                </a:r>
                <a:r>
                  <a:rPr lang="en-US" dirty="0" err="1"/>
                  <a:t>kolektorski</a:t>
                </a:r>
                <a:r>
                  <a:rPr lang="en-US" dirty="0"/>
                  <a:t> </a:t>
                </a:r>
                <a:r>
                  <a:rPr lang="en-US" dirty="0" err="1"/>
                  <a:t>tok</a:t>
                </a:r>
                <a:r>
                  <a:rPr lang="en-US" dirty="0"/>
                  <a:t> 𝑖</a:t>
                </a:r>
                <a:r>
                  <a:rPr lang="en-US" baseline="-25000" dirty="0"/>
                  <a:t>𝑐</a:t>
                </a:r>
                <a:r>
                  <a:rPr lang="en-US" dirty="0"/>
                  <a:t>=10 mA in </a:t>
                </a:r>
                <a:r>
                  <a:rPr lang="en-US" dirty="0" err="1"/>
                  <a:t>bazni</a:t>
                </a:r>
                <a:r>
                  <a:rPr lang="en-US" dirty="0"/>
                  <a:t> </a:t>
                </a:r>
                <a:r>
                  <a:rPr lang="en-US" dirty="0" err="1"/>
                  <a:t>tok</a:t>
                </a:r>
                <a:r>
                  <a:rPr lang="en-US" dirty="0"/>
                  <a:t> 𝑖</a:t>
                </a:r>
                <a:r>
                  <a:rPr lang="en-US" baseline="-25000" dirty="0"/>
                  <a:t>𝑏</a:t>
                </a:r>
                <a:r>
                  <a:rPr lang="en-US" dirty="0"/>
                  <a:t>=40 </a:t>
                </a:r>
                <a:r>
                  <a:rPr lang="el-GR" dirty="0"/>
                  <a:t>μ</a:t>
                </a:r>
                <a:r>
                  <a:rPr lang="en-US" dirty="0"/>
                  <a:t>A. </a:t>
                </a:r>
                <a:r>
                  <a:rPr lang="en-US" dirty="0" err="1"/>
                  <a:t>Kakšno</a:t>
                </a:r>
                <a:r>
                  <a:rPr lang="en-US" dirty="0"/>
                  <a:t> je </a:t>
                </a:r>
                <a:r>
                  <a:rPr lang="en-US" dirty="0" err="1"/>
                  <a:t>tokovno</a:t>
                </a:r>
                <a:r>
                  <a:rPr lang="en-US" dirty="0"/>
                  <a:t> </a:t>
                </a:r>
                <a:r>
                  <a:rPr lang="en-US" dirty="0" err="1"/>
                  <a:t>ojačanje</a:t>
                </a:r>
                <a:r>
                  <a:rPr lang="en-US" dirty="0"/>
                  <a:t> </a:t>
                </a:r>
                <a:r>
                  <a:rPr lang="en-US" dirty="0" err="1"/>
                  <a:t>tranzistorja</a:t>
                </a:r>
                <a:r>
                  <a:rPr lang="en-US" dirty="0"/>
                  <a:t>?</a:t>
                </a:r>
              </a:p>
              <a:p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l-SI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𝛽</m:t>
                      </m:r>
                      <m:r>
                        <a:rPr lang="sl-SI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sl-SI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sl-SI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sl-SI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e>
                            <m:sub>
                              <m:r>
                                <a:rPr lang="sl-SI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sl-SI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sl-SI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e>
                            <m:sub>
                              <m:r>
                                <a:rPr lang="sl-SI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sub>
                          </m:sSub>
                        </m:den>
                      </m:f>
                      <m:r>
                        <a:rPr lang="sl-SI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sl-SI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sl-SI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10 </m:t>
                          </m:r>
                          <m:r>
                            <a:rPr lang="sl-SI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𝑚𝐴</m:t>
                          </m:r>
                        </m:num>
                        <m:den>
                          <m:r>
                            <a:rPr lang="sl-SI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40 </m:t>
                          </m:r>
                          <m:r>
                            <a:rPr lang="sl-SI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  <m:r>
                            <a:rPr lang="sl-SI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</m:den>
                      </m:f>
                      <m:r>
                        <a:rPr lang="sl-SI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=250</m:t>
                      </m:r>
                    </m:oMath>
                  </m:oMathPara>
                </a14:m>
                <a:endParaRPr lang="en-SI" dirty="0"/>
              </a:p>
              <a:p>
                <a:endParaRPr lang="en-US" dirty="0"/>
              </a:p>
              <a:p>
                <a:endParaRPr lang="en-SI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40B80BC-FF65-451B-BE6D-767B1C719D2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661"/>
                </a:stretch>
              </a:blipFill>
            </p:spPr>
            <p:txBody>
              <a:bodyPr/>
              <a:lstStyle/>
              <a:p>
                <a:r>
                  <a:rPr lang="en-SI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07803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Karakteristika BJT</a:t>
            </a:r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30" y="2132856"/>
            <a:ext cx="9144000" cy="413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24494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D9756-E3C8-4A80-ACE1-950F1E938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081"/>
            <a:ext cx="10515600" cy="1325563"/>
          </a:xfrm>
        </p:spPr>
        <p:txBody>
          <a:bodyPr/>
          <a:lstStyle/>
          <a:p>
            <a:r>
              <a:rPr lang="en-US" dirty="0"/>
              <a:t>Primer 2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089DA-A4B9-4D29-9BF7-5E854CE8FC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6019"/>
            <a:ext cx="10515600" cy="4486275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Tranzistor</a:t>
            </a:r>
            <a:r>
              <a:rPr lang="en-US" dirty="0"/>
              <a:t> na </a:t>
            </a:r>
            <a:r>
              <a:rPr lang="en-US" dirty="0" err="1"/>
              <a:t>sliki</a:t>
            </a:r>
            <a:r>
              <a:rPr lang="en-US" dirty="0"/>
              <a:t> </a:t>
            </a:r>
            <a:r>
              <a:rPr lang="en-US" dirty="0" err="1"/>
              <a:t>ima</a:t>
            </a:r>
            <a:r>
              <a:rPr lang="en-US" dirty="0"/>
              <a:t> </a:t>
            </a:r>
            <a:r>
              <a:rPr lang="en-US" dirty="0" err="1"/>
              <a:t>tokovno</a:t>
            </a:r>
            <a:r>
              <a:rPr lang="en-US" dirty="0"/>
              <a:t> </a:t>
            </a:r>
            <a:r>
              <a:rPr lang="en-US" dirty="0" err="1"/>
              <a:t>ojačanje</a:t>
            </a:r>
            <a:r>
              <a:rPr lang="en-US" dirty="0"/>
              <a:t> 𝛽=300. </a:t>
            </a:r>
            <a:r>
              <a:rPr lang="en-US" dirty="0" err="1"/>
              <a:t>Izračunaj</a:t>
            </a:r>
            <a:r>
              <a:rPr lang="en-US" dirty="0"/>
              <a:t> 𝑖</a:t>
            </a:r>
            <a:r>
              <a:rPr lang="en-US" baseline="-25000" dirty="0"/>
              <a:t>𝑏</a:t>
            </a:r>
            <a:r>
              <a:rPr lang="en-US" dirty="0"/>
              <a:t>, 𝑖</a:t>
            </a:r>
            <a:r>
              <a:rPr lang="en-US" baseline="-25000" dirty="0"/>
              <a:t>𝑐</a:t>
            </a:r>
            <a:r>
              <a:rPr lang="en-US" dirty="0"/>
              <a:t> in 𝑃</a:t>
            </a:r>
            <a:r>
              <a:rPr lang="en-US" baseline="-25000" dirty="0"/>
              <a:t>𝑐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baseline="-25000" dirty="0"/>
          </a:p>
          <a:p>
            <a:pPr marL="0" indent="0">
              <a:buNone/>
            </a:pPr>
            <a:endParaRPr lang="en-US" baseline="-25000" dirty="0"/>
          </a:p>
          <a:p>
            <a:pPr marL="0" indent="0">
              <a:buNone/>
            </a:pPr>
            <a:endParaRPr lang="en-US" baseline="-25000" dirty="0"/>
          </a:p>
          <a:p>
            <a:pPr marL="0" indent="0">
              <a:buNone/>
            </a:pPr>
            <a:endParaRPr lang="en-US" baseline="-25000" dirty="0"/>
          </a:p>
          <a:p>
            <a:pPr marL="0" indent="0">
              <a:buNone/>
            </a:pPr>
            <a:endParaRPr lang="en-US" baseline="-25000" dirty="0"/>
          </a:p>
          <a:p>
            <a:pPr marL="0" indent="0">
              <a:buNone/>
            </a:pPr>
            <a:r>
              <a:rPr lang="en-US" dirty="0"/>
              <a:t>Shema je </a:t>
            </a:r>
            <a:r>
              <a:rPr lang="en-US" dirty="0" err="1"/>
              <a:t>ista</a:t>
            </a:r>
            <a:r>
              <a:rPr lang="en-US" dirty="0"/>
              <a:t>, </a:t>
            </a:r>
            <a:r>
              <a:rPr lang="en-US" dirty="0" err="1"/>
              <a:t>kot</a:t>
            </a:r>
            <a:r>
              <a:rPr lang="en-US" dirty="0"/>
              <a:t> </a:t>
            </a:r>
            <a:r>
              <a:rPr lang="en-US" dirty="0" err="1"/>
              <a:t>če</a:t>
            </a:r>
            <a:r>
              <a:rPr lang="en-US" dirty="0"/>
              <a:t> bi </a:t>
            </a:r>
            <a:r>
              <a:rPr lang="en-US" dirty="0" err="1"/>
              <a:t>narisal</a:t>
            </a:r>
            <a:r>
              <a:rPr lang="en-US" dirty="0"/>
              <a:t>:</a:t>
            </a:r>
          </a:p>
          <a:p>
            <a:pPr marL="0" indent="0">
              <a:buNone/>
            </a:pPr>
            <a:endParaRPr lang="en-SI" baseline="-25000" dirty="0"/>
          </a:p>
        </p:txBody>
      </p:sp>
      <p:pic>
        <p:nvPicPr>
          <p:cNvPr id="4" name="Slika 4" descr="Slika, ki vsebuje besede diagram&#10;&#10;Opis je samodejno ustvarjen">
            <a:extLst>
              <a:ext uri="{FF2B5EF4-FFF2-40B4-BE49-F238E27FC236}">
                <a16:creationId xmlns:a16="http://schemas.microsoft.com/office/drawing/2014/main" id="{7802A902-68B6-45DB-8712-212540189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107554"/>
            <a:ext cx="5346848" cy="15430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C4577C-A546-4762-830C-54D19D50F3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2235" y="4242093"/>
            <a:ext cx="3142552" cy="231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070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D4609-353D-41CC-AA13-E5E861587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Primer 2 (</a:t>
            </a:r>
            <a:r>
              <a:rPr lang="en-US" dirty="0" err="1"/>
              <a:t>nadaljevanje</a:t>
            </a:r>
            <a:r>
              <a:rPr lang="en-US" dirty="0"/>
              <a:t>)</a:t>
            </a:r>
            <a:endParaRPr lang="en-SI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1D55D19-2318-4720-85BF-FC9E3714638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610762" cy="5032375"/>
              </a:xfrm>
            </p:spPr>
            <p:txBody>
              <a:bodyPr/>
              <a:lstStyle/>
              <a:p>
                <a:r>
                  <a:rPr lang="sl-SI" dirty="0"/>
                  <a:t>Bazni tok je:</a:t>
                </a:r>
                <a:endParaRPr lang="en-US" dirty="0"/>
              </a:p>
              <a:p>
                <a:pPr marL="0" indent="0">
                  <a:buNone/>
                </a:pPr>
                <a:r>
                  <a:rPr lang="sl-SI" dirty="0"/>
                  <a:t> </a:t>
                </a:r>
                <a14:m>
                  <m:oMath xmlns:m="http://schemas.openxmlformats.org/officeDocument/2006/math">
                    <m:r>
                      <a:rPr lang="sl-SI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sl-SI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i="1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  <m:sub>
                        <m:r>
                          <a:rPr lang="sl-SI" i="1"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  <m:r>
                      <a:rPr lang="sl-SI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sl-SI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sl-SI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sl-SI" i="1">
                                <a:latin typeface="Cambria Math" panose="02040503050406030204" pitchFamily="18" charset="0"/>
                              </a:rPr>
                              <m:t>𝐵𝐵</m:t>
                            </m:r>
                          </m:sub>
                        </m:sSub>
                        <m:r>
                          <a:rPr lang="sl-SI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sl-SI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sl-SI" i="1">
                                <a:latin typeface="Cambria Math" panose="02040503050406030204" pitchFamily="18" charset="0"/>
                              </a:rPr>
                              <m:t>𝐶𝐶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sl-SI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sl-SI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</m:sub>
                        </m:sSub>
                      </m:den>
                    </m:f>
                    <m:r>
                      <a:rPr lang="sl-SI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sl-SI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sl-SI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10 </m:t>
                        </m:r>
                        <m:r>
                          <a:rPr lang="sl-SI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  <m:r>
                          <a:rPr lang="sl-SI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−0,7 </m:t>
                        </m:r>
                        <m:r>
                          <a:rPr lang="sl-SI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sl-SI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1 </m:t>
                        </m:r>
                        <m:r>
                          <a:rPr lang="sl-SI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</m:t>
                        </m:r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Ω</m:t>
                        </m:r>
                      </m:den>
                    </m:f>
                    <m:r>
                      <a:rPr lang="sl-SI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=9,3 </m:t>
                    </m:r>
                    <m:r>
                      <a:rPr lang="sl-SI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r>
                      <a:rPr lang="sl-SI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</m:oMath>
                </a14:m>
                <a:endParaRPr lang="sl-SI" dirty="0"/>
              </a:p>
              <a:p>
                <a:r>
                  <a:rPr lang="sl-SI" dirty="0"/>
                  <a:t>Kolektorski tok je: </a:t>
                </a:r>
                <a:endParaRPr lang="en-US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sl-SI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i="1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  <m:sub>
                        <m:r>
                          <a:rPr lang="sl-SI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sl-SI" i="1">
                        <a:latin typeface="Cambria Math" panose="02040503050406030204" pitchFamily="18" charset="0"/>
                      </a:rPr>
                      <m:t>= </m:t>
                    </m:r>
                    <m:r>
                      <a:rPr lang="sl-SI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sl-SI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sl-SI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i="1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  <m:sub>
                        <m:r>
                          <a:rPr lang="sl-SI" i="1"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  <m:r>
                      <a:rPr lang="sl-SI" i="1">
                        <a:latin typeface="Cambria Math" panose="02040503050406030204" pitchFamily="18" charset="0"/>
                      </a:rPr>
                      <m:t>=300</m:t>
                    </m:r>
                    <m:r>
                      <a:rPr lang="sl-SI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sl-SI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9,3 </m:t>
                    </m:r>
                    <m:r>
                      <a:rPr lang="sl-SI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r>
                      <a:rPr lang="sl-SI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  <m:r>
                      <a:rPr lang="sl-SI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=2,79 </m:t>
                    </m:r>
                    <m:r>
                      <a:rPr lang="sl-SI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𝑚𝐴</m:t>
                    </m:r>
                  </m:oMath>
                </a14:m>
                <a:endParaRPr lang="en-US" dirty="0"/>
              </a:p>
              <a:p>
                <a:endParaRPr lang="en-US" dirty="0"/>
              </a:p>
              <a:p>
                <a:r>
                  <a:rPr lang="sl-SI" dirty="0"/>
                  <a:t>Napetost med kolektorjem in </a:t>
                </a:r>
                <a:r>
                  <a:rPr lang="sl-SI" dirty="0" err="1"/>
                  <a:t>emiterjem</a:t>
                </a:r>
                <a:r>
                  <a:rPr lang="sl-SI" dirty="0"/>
                  <a:t> je: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sl-SI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l-SI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sl-SI" i="1">
                              <a:latin typeface="Cambria Math" panose="02040503050406030204" pitchFamily="18" charset="0"/>
                            </a:rPr>
                            <m:t>𝐶𝐸</m:t>
                          </m:r>
                        </m:sub>
                      </m:sSub>
                      <m:r>
                        <a:rPr lang="sl-SI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sl-SI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l-SI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sl-SI" i="1">
                              <a:latin typeface="Cambria Math" panose="02040503050406030204" pitchFamily="18" charset="0"/>
                            </a:rPr>
                            <m:t>𝐶𝐶</m:t>
                          </m:r>
                        </m:sub>
                      </m:sSub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sl-SI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l-SI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sl-SI" i="1">
                              <a:latin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sl-SI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l-SI" i="1"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  <m:sub>
                          <m:r>
                            <a:rPr lang="sl-SI" i="1">
                              <a:latin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  <m:r>
                        <a:rPr lang="sl-SI" i="1">
                          <a:latin typeface="Cambria Math" panose="02040503050406030204" pitchFamily="18" charset="0"/>
                        </a:rPr>
                        <m:t>=10 </m:t>
                      </m:r>
                      <m:r>
                        <a:rPr lang="sl-SI" i="1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sl-SI" i="1">
                          <a:latin typeface="Cambria Math" panose="02040503050406030204" pitchFamily="18" charset="0"/>
                        </a:rPr>
                        <m:t>−2 </m:t>
                      </m:r>
                      <m:r>
                        <a:rPr lang="sl-SI" i="1">
                          <a:latin typeface="Cambria Math" panose="02040503050406030204" pitchFamily="18" charset="0"/>
                        </a:rPr>
                        <m:t>𝑘</m:t>
                      </m:r>
                      <m:r>
                        <m:rPr>
                          <m:sty m:val="p"/>
                        </m:rP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Ω</m:t>
                      </m:r>
                      <m: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2,79 </m:t>
                      </m:r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𝑚𝐴</m:t>
                      </m:r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=4,42  </m:t>
                      </m:r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</m:oMath>
                  </m:oMathPara>
                </a14:m>
                <a:endParaRPr lang="en-US" dirty="0"/>
              </a:p>
              <a:p>
                <a:endParaRPr lang="en-US" dirty="0"/>
              </a:p>
              <a:p>
                <a:r>
                  <a:rPr lang="sl-SI" dirty="0"/>
                  <a:t>Moč na tranzistorju (gretje):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sl-SI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l-SI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sl-SI" i="1">
                              <a:latin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  <m:r>
                        <a:rPr lang="sl-SI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sl-SI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l-SI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sl-SI" i="1">
                              <a:latin typeface="Cambria Math" panose="02040503050406030204" pitchFamily="18" charset="0"/>
                            </a:rPr>
                            <m:t>𝐶𝐸</m:t>
                          </m:r>
                        </m:sub>
                      </m:sSub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e>
                        <m:sub>
                          <m: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=4,42 </m:t>
                      </m:r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∙2,79 </m:t>
                      </m:r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𝑚𝐴</m:t>
                      </m:r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=12,3  </m:t>
                      </m:r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𝑚𝑊</m:t>
                      </m:r>
                    </m:oMath>
                  </m:oMathPara>
                </a14:m>
                <a:endParaRPr lang="sl-SI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sl-SI" dirty="0"/>
              </a:p>
              <a:p>
                <a:endParaRPr lang="sl-SI" dirty="0"/>
              </a:p>
              <a:p>
                <a:endParaRPr lang="en-SI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1D55D19-2318-4720-85BF-FC9E3714638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610762" cy="5032375"/>
              </a:xfrm>
              <a:blipFill>
                <a:blip r:embed="rId2"/>
                <a:stretch>
                  <a:fillRect l="-1034" t="-1937" b="-363"/>
                </a:stretch>
              </a:blipFill>
            </p:spPr>
            <p:txBody>
              <a:bodyPr/>
              <a:lstStyle/>
              <a:p>
                <a:r>
                  <a:rPr lang="en-SI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51335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3EAE3-FB9B-450A-AB57-C24CC08AB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974605"/>
          </a:xfrm>
        </p:spPr>
        <p:txBody>
          <a:bodyPr/>
          <a:lstStyle/>
          <a:p>
            <a:r>
              <a:rPr lang="en-US" dirty="0"/>
              <a:t>Primer 3</a:t>
            </a:r>
            <a:endParaRPr lang="en-SI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A36964B-BBD5-421A-9FF1-363799A3F7C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96060" y="1038425"/>
                <a:ext cx="10332652" cy="5819575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sl-SI" dirty="0"/>
                  <a:t>Tranzistor 2N3904 obratuje pri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sl-SI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sl-SI" i="1">
                            <a:latin typeface="Cambria Math" panose="02040503050406030204" pitchFamily="18" charset="0"/>
                          </a:rPr>
                          <m:t>𝐶𝐸</m:t>
                        </m:r>
                      </m:sub>
                    </m:sSub>
                    <m:r>
                      <a:rPr lang="sl-SI" i="1">
                        <a:latin typeface="Cambria Math" panose="02040503050406030204" pitchFamily="18" charset="0"/>
                      </a:rPr>
                      <m:t>=10 </m:t>
                    </m:r>
                    <m:r>
                      <a:rPr lang="sl-SI" i="1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sl-SI" dirty="0"/>
                  <a:t> in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sl-SI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i="1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  <m:sub>
                        <m:r>
                          <a:rPr lang="sl-SI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sl-SI" i="1">
                        <a:latin typeface="Cambria Math" panose="02040503050406030204" pitchFamily="18" charset="0"/>
                      </a:rPr>
                      <m:t>=20 </m:t>
                    </m:r>
                    <m:r>
                      <a:rPr lang="sl-SI" i="1">
                        <a:latin typeface="Cambria Math" panose="02040503050406030204" pitchFamily="18" charset="0"/>
                      </a:rPr>
                      <m:t>𝑚𝐴</m:t>
                    </m:r>
                  </m:oMath>
                </a14:m>
                <a:r>
                  <a:rPr lang="sl-SI" dirty="0"/>
                  <a:t>. Ali deluje v varnem področju, če je maksimalna moč 625 mW in </a:t>
                </a:r>
                <a:r>
                  <a:rPr lang="en-US" dirty="0"/>
                  <a:t>“</a:t>
                </a:r>
                <a:r>
                  <a:rPr lang="sl-SI" dirty="0" err="1"/>
                  <a:t>derating</a:t>
                </a:r>
                <a:r>
                  <a:rPr lang="en-US" dirty="0"/>
                  <a:t>”</a:t>
                </a:r>
                <a:r>
                  <a:rPr lang="sl-SI" dirty="0">
                    <a:solidFill>
                      <a:srgbClr val="FF0000"/>
                    </a:solidFill>
                  </a:rPr>
                  <a:t> </a:t>
                </a:r>
                <a:r>
                  <a:rPr lang="sl-SI" dirty="0"/>
                  <a:t>5mW/°C? Izračunaj pri 25°C in pri 100°C.</a:t>
                </a:r>
                <a:endParaRPr lang="en-US" dirty="0"/>
              </a:p>
              <a:p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sl-SI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l-SI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sl-SI" i="1">
                              <a:latin typeface="Cambria Math" panose="02040503050406030204" pitchFamily="18" charset="0"/>
                            </a:rPr>
                            <m:t>𝐷</m:t>
                          </m:r>
                        </m:sub>
                      </m:sSub>
                      <m:r>
                        <a:rPr lang="sl-SI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sl-SI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l-SI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sl-SI" i="1">
                              <a:latin typeface="Cambria Math" panose="02040503050406030204" pitchFamily="18" charset="0"/>
                            </a:rPr>
                            <m:t>𝐶𝐸</m:t>
                          </m:r>
                        </m:sub>
                      </m:sSub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e>
                        <m:sub>
                          <m: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 </m:t>
                      </m:r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∙20 </m:t>
                      </m:r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𝑚𝐴</m:t>
                      </m:r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=200 </m:t>
                      </m:r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𝑚𝑊</m:t>
                      </m:r>
                    </m:oMath>
                  </m:oMathPara>
                </a14:m>
                <a:endParaRPr lang="en-US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endParaRPr lang="en-US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en-US" dirty="0"/>
                  <a:t>a.) </a:t>
                </a:r>
                <a:r>
                  <a:rPr lang="sl-SI" dirty="0"/>
                  <a:t>Pri 25°C je to pod 625 mW.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b.) </a:t>
                </a:r>
                <a:r>
                  <a:rPr lang="sl-SI" dirty="0"/>
                  <a:t>Pri 100°C velja:</a:t>
                </a:r>
                <a:r>
                  <a:rPr lang="en-US" dirty="0"/>
                  <a:t>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m:rPr>
                          <m:sty m:val="p"/>
                        </m:rP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T</m:t>
                      </m:r>
                      <m: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=100°</m:t>
                      </m:r>
                      <m:r>
                        <m:rPr>
                          <m:sty m:val="p"/>
                        </m:rP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−25°</m:t>
                      </m:r>
                      <m:r>
                        <m:rPr>
                          <m:sty m:val="p"/>
                        </m:rP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=75°</m:t>
                      </m:r>
                      <m:r>
                        <m:rPr>
                          <m:sty m:val="p"/>
                        </m:rP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m:rPr>
                          <m:sty m:val="p"/>
                        </m:rP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P</m:t>
                      </m:r>
                      <m: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sl-SI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  <m:r>
                            <m:rPr>
                              <m:sty m:val="p"/>
                            </m:rPr>
                            <a:rPr lang="sl-SI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mW</m:t>
                          </m:r>
                        </m:num>
                        <m:den>
                          <m:r>
                            <a:rPr lang="sl-SI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°</m:t>
                          </m:r>
                          <m:r>
                            <m:rPr>
                              <m:sty m:val="p"/>
                            </m:rPr>
                            <a:rPr lang="sl-SI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</m:t>
                          </m:r>
                        </m:den>
                      </m:f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75°</m:t>
                      </m:r>
                      <m:r>
                        <m:rPr>
                          <m:sty m:val="p"/>
                        </m:rP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=375 </m:t>
                      </m:r>
                      <m:r>
                        <m:rPr>
                          <m:sty m:val="p"/>
                        </m:rP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mW</m:t>
                      </m:r>
                    </m:oMath>
                  </m:oMathPara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𝐷𝑚𝑎𝑥</m:t>
                          </m:r>
                        </m:sub>
                      </m:sSub>
                      <m: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625</m:t>
                      </m:r>
                      <m: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mW</m:t>
                      </m:r>
                      <m: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−375 </m:t>
                      </m:r>
                      <m:r>
                        <m:rPr>
                          <m:sty m:val="p"/>
                        </m:rP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mW</m:t>
                      </m:r>
                      <m: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=250 </m:t>
                      </m:r>
                      <m:r>
                        <m:rPr>
                          <m:sty m:val="p"/>
                        </m:rPr>
                        <a:rPr lang="sl-SI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mW</m:t>
                      </m:r>
                    </m:oMath>
                  </m:oMathPara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sl-SI" dirty="0">
                    <a:ea typeface="Cambria Math" panose="02040503050406030204" pitchFamily="18" charset="0"/>
                  </a:rPr>
                  <a:t>V obeh primerih je torej delovanje </a:t>
                </a:r>
                <a:r>
                  <a:rPr lang="en-US" dirty="0" err="1">
                    <a:ea typeface="Cambria Math" panose="02040503050406030204" pitchFamily="18" charset="0"/>
                  </a:rPr>
                  <a:t>možno</a:t>
                </a:r>
                <a:r>
                  <a:rPr lang="sl-SI" dirty="0">
                    <a:ea typeface="Cambria Math" panose="02040503050406030204" pitchFamily="18" charset="0"/>
                  </a:rPr>
                  <a:t>. </a:t>
                </a:r>
                <a:r>
                  <a:rPr lang="sl-SI" dirty="0" err="1">
                    <a:ea typeface="Cambria Math" panose="02040503050406030204" pitchFamily="18" charset="0"/>
                  </a:rPr>
                  <a:t>Ponavadi</a:t>
                </a:r>
                <a:r>
                  <a:rPr lang="sl-SI" dirty="0">
                    <a:ea typeface="Cambria Math" panose="02040503050406030204" pitchFamily="18" charset="0"/>
                  </a:rPr>
                  <a:t> se upošteva varnostni faktor 2. V tem primeru bi bilo pri 100°C že problematično.</a:t>
                </a:r>
              </a:p>
              <a:p>
                <a:pPr marL="0" indent="0">
                  <a:buNone/>
                </a:pPr>
                <a:endParaRPr lang="sl-SI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sl-SI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sl-SI" dirty="0"/>
              </a:p>
              <a:p>
                <a:pPr marL="0" indent="0">
                  <a:buNone/>
                </a:pPr>
                <a:endParaRPr lang="sl-SI" dirty="0"/>
              </a:p>
              <a:p>
                <a:pPr marL="0" indent="0">
                  <a:buNone/>
                </a:pPr>
                <a:endParaRPr lang="sl-SI" dirty="0"/>
              </a:p>
              <a:p>
                <a:pPr marL="0" indent="0">
                  <a:buNone/>
                </a:pPr>
                <a:endParaRPr lang="sl-SI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sl-SI" dirty="0"/>
              </a:p>
              <a:p>
                <a:endParaRPr lang="en-SI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A36964B-BBD5-421A-9FF1-363799A3F7C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96060" y="1038425"/>
                <a:ext cx="10332652" cy="5819575"/>
              </a:xfrm>
              <a:blipFill>
                <a:blip r:embed="rId2"/>
                <a:stretch>
                  <a:fillRect l="-1239" t="-2304" r="-1534" b="-733"/>
                </a:stretch>
              </a:blipFill>
            </p:spPr>
            <p:txBody>
              <a:bodyPr/>
              <a:lstStyle/>
              <a:p>
                <a:r>
                  <a:rPr lang="en-SI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14902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33984-905F-49D4-A2C3-16A8DE91D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875"/>
            <a:ext cx="10515600" cy="713614"/>
          </a:xfrm>
        </p:spPr>
        <p:txBody>
          <a:bodyPr/>
          <a:lstStyle/>
          <a:p>
            <a:r>
              <a:rPr lang="en-US" dirty="0"/>
              <a:t>Primer 4</a:t>
            </a:r>
            <a:endParaRPr lang="en-SI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53E98B7-B63F-406B-B736-5171712A3AC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088205"/>
                <a:ext cx="11217553" cy="5724920"/>
              </a:xfrm>
            </p:spPr>
            <p:txBody>
              <a:bodyPr/>
              <a:lstStyle/>
              <a:p>
                <a:r>
                  <a:rPr lang="sl-SI" dirty="0"/>
                  <a:t>Kakšen mora biti upor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sl-SI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sl-SI">
                            <a:latin typeface="Cambria Math" panose="02040503050406030204" pitchFamily="18" charset="0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sl-SI">
                            <a:latin typeface="Cambria Math" panose="02040503050406030204" pitchFamily="18" charset="0"/>
                          </a:rPr>
                          <m:t>b</m:t>
                        </m:r>
                      </m:sub>
                    </m:sSub>
                  </m:oMath>
                </a14:m>
                <a:r>
                  <a:rPr lang="sl-SI" dirty="0"/>
                  <a:t>, če želimo na bremenu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sl-SI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sl-SI">
                            <a:latin typeface="Cambria Math" panose="02040503050406030204" pitchFamily="18" charset="0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sl-SI">
                            <a:latin typeface="Cambria Math" panose="02040503050406030204" pitchFamily="18" charset="0"/>
                          </a:rPr>
                          <m:t>c</m:t>
                        </m:r>
                      </m:sub>
                    </m:sSub>
                    <m:r>
                      <a:rPr lang="sl-SI" i="1">
                        <a:latin typeface="Cambria Math" panose="02040503050406030204" pitchFamily="18" charset="0"/>
                      </a:rPr>
                      <m:t>=3 </m:t>
                    </m:r>
                    <m:r>
                      <a:rPr lang="sl-SI" i="1">
                        <a:latin typeface="Cambria Math" panose="02040503050406030204" pitchFamily="18" charset="0"/>
                      </a:rPr>
                      <m:t>𝑘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</m:oMath>
                </a14:m>
                <a:r>
                  <a:rPr lang="sl-SI" dirty="0"/>
                  <a:t> moč 27 mW?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sl-SI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sl-SI">
                              <a:latin typeface="Cambria Math" panose="02040503050406030204" pitchFamily="18" charset="0"/>
                            </a:rPr>
                            <m:t>P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sl-SI">
                              <a:latin typeface="Cambria Math" panose="02040503050406030204" pitchFamily="18" charset="0"/>
                            </a:rPr>
                            <m:t>c</m:t>
                          </m:r>
                        </m:sub>
                      </m:sSub>
                      <m:r>
                        <a:rPr lang="sl-SI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sl-SI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sl-SI">
                              <a:latin typeface="Cambria Math" panose="02040503050406030204" pitchFamily="18" charset="0"/>
                            </a:rPr>
                            <m:t>R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sl-SI">
                              <a:latin typeface="Cambria Math" panose="02040503050406030204" pitchFamily="18" charset="0"/>
                            </a:rPr>
                            <m:t>c</m:t>
                          </m:r>
                        </m:sub>
                      </m:sSub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Sup>
                        <m:sSubSupPr>
                          <m:ctrlP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sl-SI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</m:t>
                          </m:r>
                        </m:sub>
                        <m:sup>
                          <m: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⇒ </m:t>
                      </m:r>
                      <m:sSub>
                        <m:sSubPr>
                          <m:ctrlP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 </m:t>
                          </m:r>
                          <m: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e>
                        <m:sub>
                          <m: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sl-SI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sl-SI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sl-SI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sl-SI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sl-SI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sl-SI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sl-SI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sl-SI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𝐶</m:t>
                                  </m:r>
                                </m:sub>
                              </m:sSub>
                            </m:den>
                          </m:f>
                        </m:e>
                      </m:rad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 </m:t>
                      </m:r>
                      <m:r>
                        <a:rPr lang="sl-SI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𝑚𝐴</m:t>
                      </m:r>
                    </m:oMath>
                  </m:oMathPara>
                </a14:m>
                <a:endParaRPr lang="en-SI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53E98B7-B63F-406B-B736-5171712A3AC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088205"/>
                <a:ext cx="11217553" cy="5724920"/>
              </a:xfrm>
              <a:blipFill>
                <a:blip r:embed="rId2"/>
                <a:stretch>
                  <a:fillRect l="-978" t="-1810"/>
                </a:stretch>
              </a:blipFill>
            </p:spPr>
            <p:txBody>
              <a:bodyPr/>
              <a:lstStyle/>
              <a:p>
                <a:r>
                  <a:rPr lang="en-SI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Slika 6" descr="Slika, ki vsebuje besede diagram&#10;&#10;Opis je samodejno ustvarjen">
            <a:extLst>
              <a:ext uri="{FF2B5EF4-FFF2-40B4-BE49-F238E27FC236}">
                <a16:creationId xmlns:a16="http://schemas.microsoft.com/office/drawing/2014/main" id="{CC8623D8-EB4B-4950-B3D4-43859CB2A4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701" y="1682809"/>
            <a:ext cx="5248275" cy="210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398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60990-D437-4BF2-B064-1AF14C40F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Primer 4 (</a:t>
            </a:r>
            <a:r>
              <a:rPr lang="en-US" dirty="0" err="1"/>
              <a:t>nadaljevanje</a:t>
            </a:r>
            <a:r>
              <a:rPr lang="en-US" dirty="0"/>
              <a:t>)</a:t>
            </a:r>
            <a:endParaRPr lang="en-SI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B85568C-733D-41A4-9DB0-10154790A9E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34053"/>
                <a:ext cx="10515600" cy="4351338"/>
              </a:xfrm>
            </p:spPr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sl-SI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𝑖</m:t>
                        </m:r>
                      </m:e>
                      <m:sub>
                        <m:r>
                          <a:rPr lang="sl-SI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sl-SI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sl-SI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sl-SI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𝑈</m:t>
                            </m:r>
                          </m:e>
                          <m:sub>
                            <m:r>
                              <a:rPr lang="sl-SI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𝐶𝐶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sl-SI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sl-SI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den>
                    </m:f>
                    <m:r>
                      <a:rPr lang="sl-SI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sl-SI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sl-SI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𝑈</m:t>
                            </m:r>
                          </m:e>
                          <m:sub>
                            <m:r>
                              <a:rPr lang="sl-SI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𝐶𝐸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sl-SI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sl-SI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den>
                    </m:f>
                  </m:oMath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r>
                  <a:rPr lang="sl-SI" dirty="0"/>
                  <a:t>Odčitamo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sl-SI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i="1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  <m:sub>
                        <m:r>
                          <a:rPr lang="sl-SI" i="1"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  <m:r>
                      <a:rPr lang="sl-SI">
                        <a:latin typeface="Cambria Math" panose="02040503050406030204" pitchFamily="18" charset="0"/>
                      </a:rPr>
                      <m:t>=30 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μ</m:t>
                    </m:r>
                    <m:r>
                      <a:rPr lang="sl-SI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sl-SI" dirty="0"/>
              </a:p>
              <a:p>
                <a:r>
                  <a:rPr lang="sl-SI" dirty="0"/>
                  <a:t>Upor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sl-SI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sl-SI" i="1"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  <m:r>
                      <a:rPr lang="sl-SI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sl-SI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sl-SI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sl-SI" i="1">
                                <a:latin typeface="Cambria Math" panose="02040503050406030204" pitchFamily="18" charset="0"/>
                              </a:rPr>
                              <m:t>𝑏𝑏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sl-SI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l-SI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e>
                          <m:sub>
                            <m:r>
                              <a:rPr lang="sl-SI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</m:sub>
                        </m:sSub>
                      </m:den>
                    </m:f>
                    <m:r>
                      <a:rPr lang="sl-SI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sl-SI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sl-SI" i="1">
                            <a:latin typeface="Cambria Math" panose="02040503050406030204" pitchFamily="18" charset="0"/>
                          </a:rPr>
                          <m:t>15 </m:t>
                        </m:r>
                        <m:r>
                          <a:rPr lang="sl-SI" i="1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sl-SI" i="1">
                            <a:latin typeface="Cambria Math" panose="02040503050406030204" pitchFamily="18" charset="0"/>
                          </a:rPr>
                          <m:t>30 </m:t>
                        </m:r>
                        <m:r>
                          <a:rPr lang="sl-SI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  <m:r>
                          <a:rPr lang="sl-SI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den>
                    </m:f>
                    <m:r>
                      <a:rPr lang="sl-SI" i="1">
                        <a:latin typeface="Cambria Math" panose="02040503050406030204" pitchFamily="18" charset="0"/>
                      </a:rPr>
                      <m:t>=500 </m:t>
                    </m:r>
                    <m:r>
                      <a:rPr lang="sl-SI" i="1">
                        <a:latin typeface="Cambria Math" panose="02040503050406030204" pitchFamily="18" charset="0"/>
                      </a:rPr>
                      <m:t>𝑘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</m:oMath>
                </a14:m>
                <a:endParaRPr lang="sl-SI" dirty="0"/>
              </a:p>
              <a:p>
                <a:endParaRPr lang="en-SI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B85568C-733D-41A4-9DB0-10154790A9E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34053"/>
                <a:ext cx="10515600" cy="4351338"/>
              </a:xfrm>
              <a:blipFill>
                <a:blip r:embed="rId2"/>
                <a:stretch>
                  <a:fillRect l="-1043"/>
                </a:stretch>
              </a:blipFill>
            </p:spPr>
            <p:txBody>
              <a:bodyPr/>
              <a:lstStyle/>
              <a:p>
                <a:r>
                  <a:rPr lang="en-SI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Slika 8" descr="Slika, ki vsebuje besede diagram&#10;&#10;Opis je samodejno ustvarjen">
            <a:extLst>
              <a:ext uri="{FF2B5EF4-FFF2-40B4-BE49-F238E27FC236}">
                <a16:creationId xmlns:a16="http://schemas.microsoft.com/office/drawing/2014/main" id="{1DEFCD88-ED59-4A95-B93B-497F906EAC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499" y="1780761"/>
            <a:ext cx="4477190" cy="3381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732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Poljski tranzistor (FET)</a:t>
            </a:r>
            <a:endParaRPr 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2" y="2060849"/>
            <a:ext cx="3745681" cy="3417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859" y="1993967"/>
            <a:ext cx="2970330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39691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Karakteristika </a:t>
            </a:r>
            <a:endParaRPr lang="en-US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556" y="1916832"/>
            <a:ext cx="9139445" cy="4196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437721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18A93B-256B-4643-8987-5FAE89AA1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Tipi MOSFET-</a:t>
            </a:r>
            <a:r>
              <a:rPr lang="en-US" dirty="0" err="1"/>
              <a:t>ov</a:t>
            </a:r>
            <a:endParaRPr lang="en-SI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DE0CB0D-EB17-4C35-8BF0-12C9D25673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19387" y="1700809"/>
            <a:ext cx="4953226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846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8BB94-C7A6-4069-90C1-4BF291DA5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Karakteristike</a:t>
            </a:r>
            <a:r>
              <a:rPr lang="en-US" dirty="0"/>
              <a:t> MOSFET-</a:t>
            </a:r>
            <a:r>
              <a:rPr lang="en-US" dirty="0" err="1"/>
              <a:t>ov</a:t>
            </a:r>
            <a:endParaRPr lang="en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BB66A3-2370-4E03-B38C-3131C5F898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9616" y="1844824"/>
            <a:ext cx="6533760" cy="4796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50887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2681" y="404664"/>
            <a:ext cx="7886700" cy="1200482"/>
          </a:xfrm>
        </p:spPr>
        <p:txBody>
          <a:bodyPr>
            <a:normAutofit fontScale="90000"/>
          </a:bodyPr>
          <a:lstStyle/>
          <a:p>
            <a:r>
              <a:rPr lang="en-US" dirty="0"/>
              <a:t>N-channel </a:t>
            </a:r>
            <a:r>
              <a:rPr lang="en-US" dirty="0" err="1"/>
              <a:t>eMOSFET</a:t>
            </a:r>
            <a:r>
              <a:rPr lang="en-US" dirty="0"/>
              <a:t> I-V Characteristics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2052" y="1722822"/>
            <a:ext cx="6566219" cy="30892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2923" y="4979025"/>
            <a:ext cx="884477" cy="437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67293" y="5029542"/>
            <a:ext cx="2058192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350" dirty="0"/>
              <a:t>Transfer conductance (gm)</a:t>
            </a:r>
            <a:endParaRPr lang="en-US" sz="1350" dirty="0"/>
          </a:p>
        </p:txBody>
      </p:sp>
      <p:sp>
        <p:nvSpPr>
          <p:cNvPr id="7" name="TextBox 6"/>
          <p:cNvSpPr txBox="1"/>
          <p:nvPr/>
        </p:nvSpPr>
        <p:spPr>
          <a:xfrm>
            <a:off x="2320679" y="5524013"/>
            <a:ext cx="1869999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350" dirty="0"/>
              <a:t>eMOSFET drain current:</a:t>
            </a:r>
            <a:endParaRPr lang="en-US" sz="135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9909" y="5464291"/>
            <a:ext cx="1564910" cy="396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9594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eMOSFET DC bias point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4677" y="2245899"/>
            <a:ext cx="5323184" cy="267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4991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5531A-0CE4-4ABC-8E8E-D5C3ADAE2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Ojačevalnik na osnovi MOSFET-a s prevodnostnim koeficientom</a:t>
            </a:r>
            <a:br>
              <a:rPr lang="pl-PL" dirty="0"/>
            </a:b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2FE3B6-AEE6-412E-AA59-BD9582A212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I"/>
          </a:p>
        </p:txBody>
      </p:sp>
      <p:pic>
        <p:nvPicPr>
          <p:cNvPr id="4" name="Slika 4" descr="Slika, ki vsebuje besede diagram, shematično&#10;&#10;Opis je samodejno ustvarjen">
            <a:extLst>
              <a:ext uri="{FF2B5EF4-FFF2-40B4-BE49-F238E27FC236}">
                <a16:creationId xmlns:a16="http://schemas.microsoft.com/office/drawing/2014/main" id="{9EDAAB3C-6234-4B37-8AA9-4EEDB56603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71" y="1743035"/>
            <a:ext cx="4544463" cy="3515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51481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B1FAB-D5D3-4241-BF55-698922B4B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Tiristor</a:t>
            </a:r>
            <a:endParaRPr lang="en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37124C-FEE2-4261-8428-649F140C6E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576" y="2132857"/>
            <a:ext cx="7740352" cy="422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81241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6FCC2-FB2A-4952-AC13-421DE5D7C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Enačbe</a:t>
            </a:r>
            <a:endParaRPr lang="en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9C6C56-9299-432B-9296-D5D79D9B7C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5801" y="1916832"/>
            <a:ext cx="3563371" cy="3861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66497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D25F2-5FBD-4F02-BC75-01B20BCF5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Karakteristika</a:t>
            </a:r>
            <a:endParaRPr lang="en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4748D3-6C31-46DE-96A4-EE06DDA1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9656" y="1556792"/>
            <a:ext cx="7092280" cy="511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0398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51916-A0D9-4E52-B531-8606DD6DE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</a:t>
            </a:r>
            <a:endParaRPr lang="en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A468C1-0FE3-4BA0-9D8F-4B11C5B2D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988840"/>
            <a:ext cx="9144000" cy="3632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255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58530-A452-460F-BF54-322E08B4C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Karakteristika</a:t>
            </a:r>
            <a:r>
              <a:rPr lang="en-US" dirty="0"/>
              <a:t> SCR-ja</a:t>
            </a:r>
            <a:endParaRPr lang="en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538D27-3740-4268-A10C-0F2933B31E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2248" y="1844824"/>
            <a:ext cx="9144000" cy="4499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79743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A85F5-7ABB-4A45-AC50-46D09BD79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Lastnosti</a:t>
            </a:r>
            <a:r>
              <a:rPr lang="en-US" dirty="0"/>
              <a:t> </a:t>
            </a:r>
            <a:r>
              <a:rPr lang="en-US" dirty="0" err="1"/>
              <a:t>SCRjev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AE9F0B-AD60-4C26-8781-DA517E9A6E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Cenejši</a:t>
            </a:r>
            <a:r>
              <a:rPr lang="en-US" dirty="0"/>
              <a:t> za </a:t>
            </a:r>
            <a:r>
              <a:rPr lang="en-US" dirty="0" err="1"/>
              <a:t>izdelavo</a:t>
            </a:r>
            <a:r>
              <a:rPr lang="en-US" dirty="0"/>
              <a:t> </a:t>
            </a:r>
            <a:r>
              <a:rPr lang="en-US" dirty="0" err="1"/>
              <a:t>kot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primer FET</a:t>
            </a:r>
          </a:p>
          <a:p>
            <a:r>
              <a:rPr lang="en-US" dirty="0" err="1"/>
              <a:t>Prožijo</a:t>
            </a:r>
            <a:r>
              <a:rPr lang="en-US" dirty="0"/>
              <a:t> se s </a:t>
            </a:r>
            <a:r>
              <a:rPr lang="en-US" dirty="0" err="1"/>
              <a:t>pulzom</a:t>
            </a:r>
            <a:r>
              <a:rPr lang="en-US" dirty="0"/>
              <a:t> in ne s </a:t>
            </a:r>
            <a:r>
              <a:rPr lang="en-US" dirty="0" err="1"/>
              <a:t>permanentnim</a:t>
            </a:r>
            <a:r>
              <a:rPr lang="en-US" dirty="0"/>
              <a:t> </a:t>
            </a:r>
            <a:r>
              <a:rPr lang="en-US" dirty="0" err="1"/>
              <a:t>tokom</a:t>
            </a:r>
            <a:endParaRPr lang="en-US" dirty="0"/>
          </a:p>
          <a:p>
            <a:r>
              <a:rPr lang="en-US" dirty="0"/>
              <a:t>V </a:t>
            </a:r>
            <a:r>
              <a:rPr lang="en-US" dirty="0" err="1"/>
              <a:t>vezjih</a:t>
            </a:r>
            <a:r>
              <a:rPr lang="en-US" dirty="0"/>
              <a:t> z </a:t>
            </a:r>
            <a:r>
              <a:rPr lang="en-US" dirty="0" err="1"/>
              <a:t>izmeničnim</a:t>
            </a:r>
            <a:r>
              <a:rPr lang="en-US" dirty="0"/>
              <a:t> </a:t>
            </a:r>
            <a:r>
              <a:rPr lang="en-US" dirty="0" err="1"/>
              <a:t>tokom</a:t>
            </a:r>
            <a:r>
              <a:rPr lang="en-US" dirty="0"/>
              <a:t> se </a:t>
            </a:r>
            <a:r>
              <a:rPr lang="en-US" dirty="0" err="1"/>
              <a:t>sami</a:t>
            </a:r>
            <a:r>
              <a:rPr lang="en-US" dirty="0"/>
              <a:t> </a:t>
            </a:r>
            <a:r>
              <a:rPr lang="en-US" dirty="0" err="1"/>
              <a:t>ugasnejo</a:t>
            </a:r>
            <a:endParaRPr lang="en-US" dirty="0"/>
          </a:p>
          <a:p>
            <a:r>
              <a:rPr lang="en-US" dirty="0" err="1"/>
              <a:t>Dovoljujejo</a:t>
            </a:r>
            <a:r>
              <a:rPr lang="en-US" dirty="0"/>
              <a:t> </a:t>
            </a:r>
            <a:r>
              <a:rPr lang="en-US" dirty="0" err="1"/>
              <a:t>precej</a:t>
            </a:r>
            <a:r>
              <a:rPr lang="en-US" dirty="0"/>
              <a:t> </a:t>
            </a:r>
            <a:r>
              <a:rPr lang="en-US" dirty="0" err="1"/>
              <a:t>večje</a:t>
            </a:r>
            <a:r>
              <a:rPr lang="en-US" dirty="0"/>
              <a:t> </a:t>
            </a:r>
            <a:r>
              <a:rPr lang="en-US" dirty="0" err="1"/>
              <a:t>tokove</a:t>
            </a:r>
            <a:r>
              <a:rPr lang="en-US" dirty="0"/>
              <a:t> in </a:t>
            </a:r>
            <a:r>
              <a:rPr lang="en-US" dirty="0" err="1"/>
              <a:t>napetosti</a:t>
            </a:r>
            <a:r>
              <a:rPr lang="en-US" dirty="0"/>
              <a:t> </a:t>
            </a:r>
            <a:r>
              <a:rPr lang="en-US" dirty="0" err="1"/>
              <a:t>kot</a:t>
            </a:r>
            <a:r>
              <a:rPr lang="en-US" dirty="0"/>
              <a:t> </a:t>
            </a:r>
            <a:r>
              <a:rPr lang="en-US" dirty="0" err="1"/>
              <a:t>tranzistorji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305468355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A9CE7-803C-4B2F-BF73-60D53061B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778098"/>
          </a:xfrm>
        </p:spPr>
        <p:txBody>
          <a:bodyPr/>
          <a:lstStyle/>
          <a:p>
            <a:r>
              <a:rPr lang="en-US" dirty="0" err="1"/>
              <a:t>Darligton</a:t>
            </a:r>
            <a:r>
              <a:rPr lang="en-US" dirty="0"/>
              <a:t> </a:t>
            </a:r>
            <a:r>
              <a:rPr lang="en-US" dirty="0" err="1"/>
              <a:t>tranzistor</a:t>
            </a:r>
            <a:endParaRPr lang="en-SI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5AE1608-DCD1-4EA3-AD61-D2C4AEF4AB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47529" y="1052738"/>
            <a:ext cx="4454491" cy="38884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C709020-CA16-43AC-A2FC-5ADC70382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1" y="5229199"/>
            <a:ext cx="5049033" cy="5760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E262522-4263-4394-99A1-236059BA34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1" y="5850670"/>
            <a:ext cx="2851423" cy="1007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25017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E2E6E0-3F88-44C0-82A1-F682A607E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IGBT</a:t>
            </a:r>
            <a:endParaRPr lang="en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E3756B-57EC-4B3D-BBD3-11F1AB2AE0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7649" y="1916832"/>
            <a:ext cx="5585087" cy="458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84901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6D05D-E887-4523-9F38-4FF43BA7F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Karakteristika</a:t>
            </a:r>
            <a:r>
              <a:rPr lang="en-US" dirty="0"/>
              <a:t> IGBT</a:t>
            </a:r>
            <a:endParaRPr lang="en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1BFFA5-C65C-4C55-8979-A602EA524C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200" y="1629562"/>
            <a:ext cx="4953601" cy="4935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76794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C5928-BAA7-41C8-881C-02AB77B8F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Omejitve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0959B4-D085-4819-B4A5-1C8DC15631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Steady-state circuit ratings</a:t>
            </a:r>
          </a:p>
          <a:p>
            <a:r>
              <a:rPr lang="en-US" dirty="0"/>
              <a:t>Junction temperature</a:t>
            </a:r>
          </a:p>
          <a:p>
            <a:r>
              <a:rPr lang="en-US" dirty="0"/>
              <a:t>Surge current</a:t>
            </a:r>
          </a:p>
          <a:p>
            <a:r>
              <a:rPr lang="en-US" dirty="0"/>
              <a:t>Switching time</a:t>
            </a:r>
          </a:p>
          <a:p>
            <a:r>
              <a:rPr lang="en-US" dirty="0"/>
              <a:t>Critical rate of rise of current (or maximum di /dt)</a:t>
            </a:r>
          </a:p>
          <a:p>
            <a:r>
              <a:rPr lang="en-US" dirty="0"/>
              <a:t>Critical rate of rise of voltage (or maximum dv/dt).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86682910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6388C-50A1-42D8-A5D4-9BDDFE59C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Tipi </a:t>
            </a:r>
            <a:r>
              <a:rPr lang="en-US" dirty="0" err="1"/>
              <a:t>napetosti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2CBC4-5805-463B-98B0-CFDD548DBD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Enosmerna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 err="1"/>
              <a:t>Izmenična</a:t>
            </a:r>
            <a:r>
              <a:rPr lang="en-US" dirty="0"/>
              <a:t>   </a:t>
            </a:r>
            <a:endParaRPr lang="en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058158-7B2F-4913-AE9C-07195425CB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0948" y="1825625"/>
            <a:ext cx="2320585" cy="18980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F9217D-4559-432D-B4FC-C9EF1EBDD4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1565" y="4394800"/>
            <a:ext cx="2309968" cy="18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83236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122E0-BF20-4EA6-A268-B1369B83A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Pregled</a:t>
            </a:r>
            <a:r>
              <a:rPr lang="en-US" dirty="0"/>
              <a:t> po </a:t>
            </a:r>
            <a:r>
              <a:rPr lang="en-US" dirty="0" err="1"/>
              <a:t>državah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BE630-4B26-4A62-B7F6-A504F9A4D5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I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718186-FD2C-4E33-B952-369F0DF469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577" y="1825625"/>
            <a:ext cx="9333622" cy="4738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3072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749</TotalTime>
  <Words>887</Words>
  <Application>Microsoft Office PowerPoint</Application>
  <PresentationFormat>Widescreen</PresentationFormat>
  <Paragraphs>153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9" baseType="lpstr">
      <vt:lpstr>Arial</vt:lpstr>
      <vt:lpstr>Calibri</vt:lpstr>
      <vt:lpstr>Calibri Light</vt:lpstr>
      <vt:lpstr>Cambria Math</vt:lpstr>
      <vt:lpstr>Office Theme</vt:lpstr>
      <vt:lpstr>Mehatronski aktuatorji</vt:lpstr>
      <vt:lpstr>Električni stroji</vt:lpstr>
      <vt:lpstr>Osnove elektrotehnike</vt:lpstr>
      <vt:lpstr>Magnetno polje okoli žice</vt:lpstr>
      <vt:lpstr>Magnetno polje ene zanke</vt:lpstr>
      <vt:lpstr>Magnetno polje tuljave</vt:lpstr>
      <vt:lpstr>Permanentni magnet</vt:lpstr>
      <vt:lpstr>Torque on a current loop</vt:lpstr>
      <vt:lpstr>Magnetic dipole</vt:lpstr>
      <vt:lpstr>Krivulja magnetenja</vt:lpstr>
      <vt:lpstr>Primerjava materialov</vt:lpstr>
      <vt:lpstr>Maksimalna gostota toka</vt:lpstr>
      <vt:lpstr>Okvirne vrednosti za motor</vt:lpstr>
      <vt:lpstr>Problem </vt:lpstr>
      <vt:lpstr>Polprevodniki</vt:lpstr>
      <vt:lpstr>Kristalna struktura silicija</vt:lpstr>
      <vt:lpstr>N-tip polprevodnika</vt:lpstr>
      <vt:lpstr>P-tip polprevodnika</vt:lpstr>
      <vt:lpstr>Dioda</vt:lpstr>
      <vt:lpstr>Dioda (oznaka)</vt:lpstr>
      <vt:lpstr>Karakteristika diode</vt:lpstr>
      <vt:lpstr>Polvalni usmernik</vt:lpstr>
      <vt:lpstr>Polnovalni usmernik</vt:lpstr>
      <vt:lpstr>Glajenje napetosti s kondenzatorjem</vt:lpstr>
      <vt:lpstr>Bipolarni tranzistor (BJT)</vt:lpstr>
      <vt:lpstr>Princip delovanja</vt:lpstr>
      <vt:lpstr>NPN in PNP orientacija</vt:lpstr>
      <vt:lpstr>Poenostavljen model</vt:lpstr>
      <vt:lpstr>Primer 1</vt:lpstr>
      <vt:lpstr>Karakteristika BJT</vt:lpstr>
      <vt:lpstr>Primer 2</vt:lpstr>
      <vt:lpstr>Primer 2 (nadaljevanje)</vt:lpstr>
      <vt:lpstr>Primer 3</vt:lpstr>
      <vt:lpstr>Primer 4</vt:lpstr>
      <vt:lpstr>Primer 4 (nadaljevanje)</vt:lpstr>
      <vt:lpstr>Poljski tranzistor (FET)</vt:lpstr>
      <vt:lpstr>Karakteristika </vt:lpstr>
      <vt:lpstr>Tipi MOSFET-ov</vt:lpstr>
      <vt:lpstr>Karakteristike MOSFET-ov</vt:lpstr>
      <vt:lpstr>N-channel eMOSFET I-V Characteristics</vt:lpstr>
      <vt:lpstr>eMOSFET DC bias point</vt:lpstr>
      <vt:lpstr>Ojačevalnik na osnovi MOSFET-a s prevodnostnim koeficientom </vt:lpstr>
      <vt:lpstr>Tiristor</vt:lpstr>
      <vt:lpstr>Enačbe</vt:lpstr>
      <vt:lpstr>Karakteristika</vt:lpstr>
      <vt:lpstr>SCR</vt:lpstr>
      <vt:lpstr>Karakteristika SCR-ja</vt:lpstr>
      <vt:lpstr>Lastnosti SCRjev</vt:lpstr>
      <vt:lpstr>Darligton tranzistor</vt:lpstr>
      <vt:lpstr>IGBT</vt:lpstr>
      <vt:lpstr>Karakteristika IGBT</vt:lpstr>
      <vt:lpstr>Omejitve</vt:lpstr>
      <vt:lpstr>Tipi napetosti</vt:lpstr>
      <vt:lpstr>Pregled po državah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Mehatronski aktuatorji</dc:title>
  <dc:creator>Podržaj, Primož</dc:creator>
  <cp:lastModifiedBy>Podržaj, Primož</cp:lastModifiedBy>
  <cp:revision>39</cp:revision>
  <dcterms:created xsi:type="dcterms:W3CDTF">2023-03-06T11:15:13Z</dcterms:created>
  <dcterms:modified xsi:type="dcterms:W3CDTF">2023-03-17T08:24:01Z</dcterms:modified>
</cp:coreProperties>
</file>